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0"/>
  </p:notesMasterIdLst>
  <p:handoutMasterIdLst>
    <p:handoutMasterId r:id="rId41"/>
  </p:handoutMasterIdLst>
  <p:sldIdLst>
    <p:sldId id="2448" r:id="rId5"/>
    <p:sldId id="2462" r:id="rId6"/>
    <p:sldId id="2466" r:id="rId7"/>
    <p:sldId id="259" r:id="rId8"/>
    <p:sldId id="2491" r:id="rId9"/>
    <p:sldId id="2493" r:id="rId10"/>
    <p:sldId id="2496" r:id="rId11"/>
    <p:sldId id="2495" r:id="rId12"/>
    <p:sldId id="2492" r:id="rId13"/>
    <p:sldId id="2494" r:id="rId14"/>
    <p:sldId id="2482" r:id="rId15"/>
    <p:sldId id="2451" r:id="rId16"/>
    <p:sldId id="2432" r:id="rId17"/>
    <p:sldId id="2433" r:id="rId18"/>
    <p:sldId id="2470" r:id="rId19"/>
    <p:sldId id="2471" r:id="rId20"/>
    <p:sldId id="2472" r:id="rId21"/>
    <p:sldId id="2473" r:id="rId22"/>
    <p:sldId id="2474" r:id="rId23"/>
    <p:sldId id="2475" r:id="rId24"/>
    <p:sldId id="2481" r:id="rId25"/>
    <p:sldId id="2480" r:id="rId26"/>
    <p:sldId id="260" r:id="rId27"/>
    <p:sldId id="2484" r:id="rId28"/>
    <p:sldId id="2485" r:id="rId29"/>
    <p:sldId id="2486" r:id="rId30"/>
    <p:sldId id="2487" r:id="rId31"/>
    <p:sldId id="2477" r:id="rId32"/>
    <p:sldId id="2478" r:id="rId33"/>
    <p:sldId id="2488" r:id="rId34"/>
    <p:sldId id="2497" r:id="rId35"/>
    <p:sldId id="2490" r:id="rId36"/>
    <p:sldId id="2489" r:id="rId37"/>
    <p:sldId id="2483" r:id="rId38"/>
    <p:sldId id="2436"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FF"/>
    <a:srgbClr val="01023B"/>
    <a:srgbClr val="898989"/>
    <a:srgbClr val="2F3342"/>
    <a:srgbClr val="A53F52"/>
    <a:srgbClr val="2C2153"/>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33" autoAdjust="0"/>
  </p:normalViewPr>
  <p:slideViewPr>
    <p:cSldViewPr snapToGrid="0">
      <p:cViewPr varScale="1">
        <p:scale>
          <a:sx n="67" d="100"/>
          <a:sy n="67" d="100"/>
        </p:scale>
        <p:origin x="644" y="32"/>
      </p:cViewPr>
      <p:guideLst>
        <p:guide orient="horz" pos="1992"/>
        <p:guide pos="384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6/19/2021</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6/19/2021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21635182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22</a:t>
            </a:fld>
            <a:endParaRPr lang="en-US" dirty="0"/>
          </a:p>
        </p:txBody>
      </p:sp>
    </p:spTree>
    <p:extLst>
      <p:ext uri="{BB962C8B-B14F-4D97-AF65-F5344CB8AC3E}">
        <p14:creationId xmlns:p14="http://schemas.microsoft.com/office/powerpoint/2010/main" val="2761835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23</a:t>
            </a:fld>
            <a:endParaRPr lang="en-US" dirty="0"/>
          </a:p>
        </p:txBody>
      </p:sp>
    </p:spTree>
    <p:extLst>
      <p:ext uri="{BB962C8B-B14F-4D97-AF65-F5344CB8AC3E}">
        <p14:creationId xmlns:p14="http://schemas.microsoft.com/office/powerpoint/2010/main" val="3034600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4</a:t>
            </a:fld>
            <a:endParaRPr lang="en-US" dirty="0"/>
          </a:p>
        </p:txBody>
      </p:sp>
    </p:spTree>
    <p:extLst>
      <p:ext uri="{BB962C8B-B14F-4D97-AF65-F5344CB8AC3E}">
        <p14:creationId xmlns:p14="http://schemas.microsoft.com/office/powerpoint/2010/main" val="16329491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5</a:t>
            </a:fld>
            <a:endParaRPr lang="en-US" dirty="0"/>
          </a:p>
        </p:txBody>
      </p:sp>
    </p:spTree>
    <p:extLst>
      <p:ext uri="{BB962C8B-B14F-4D97-AF65-F5344CB8AC3E}">
        <p14:creationId xmlns:p14="http://schemas.microsoft.com/office/powerpoint/2010/main" val="2077068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6</a:t>
            </a:fld>
            <a:endParaRPr lang="en-US" dirty="0"/>
          </a:p>
        </p:txBody>
      </p:sp>
    </p:spTree>
    <p:extLst>
      <p:ext uri="{BB962C8B-B14F-4D97-AF65-F5344CB8AC3E}">
        <p14:creationId xmlns:p14="http://schemas.microsoft.com/office/powerpoint/2010/main" val="40733253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7</a:t>
            </a:fld>
            <a:endParaRPr lang="en-US" dirty="0"/>
          </a:p>
        </p:txBody>
      </p:sp>
    </p:spTree>
    <p:extLst>
      <p:ext uri="{BB962C8B-B14F-4D97-AF65-F5344CB8AC3E}">
        <p14:creationId xmlns:p14="http://schemas.microsoft.com/office/powerpoint/2010/main" val="33990345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8</a:t>
            </a:fld>
            <a:endParaRPr lang="en-US" dirty="0"/>
          </a:p>
        </p:txBody>
      </p:sp>
    </p:spTree>
    <p:extLst>
      <p:ext uri="{BB962C8B-B14F-4D97-AF65-F5344CB8AC3E}">
        <p14:creationId xmlns:p14="http://schemas.microsoft.com/office/powerpoint/2010/main" val="5194275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9</a:t>
            </a:fld>
            <a:endParaRPr lang="en-US" dirty="0"/>
          </a:p>
        </p:txBody>
      </p:sp>
    </p:spTree>
    <p:extLst>
      <p:ext uri="{BB962C8B-B14F-4D97-AF65-F5344CB8AC3E}">
        <p14:creationId xmlns:p14="http://schemas.microsoft.com/office/powerpoint/2010/main" val="3766334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10</a:t>
            </a:fld>
            <a:endParaRPr lang="en-US" dirty="0"/>
          </a:p>
        </p:txBody>
      </p:sp>
    </p:spTree>
    <p:extLst>
      <p:ext uri="{BB962C8B-B14F-4D97-AF65-F5344CB8AC3E}">
        <p14:creationId xmlns:p14="http://schemas.microsoft.com/office/powerpoint/2010/main" val="16229876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21</a:t>
            </a:fld>
            <a:endParaRPr lang="en-US" dirty="0"/>
          </a:p>
        </p:txBody>
      </p:sp>
    </p:spTree>
    <p:extLst>
      <p:ext uri="{BB962C8B-B14F-4D97-AF65-F5344CB8AC3E}">
        <p14:creationId xmlns:p14="http://schemas.microsoft.com/office/powerpoint/2010/main" val="32191530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p:nvPr>
        </p:nvSpPr>
        <p:spPr>
          <a:xfrm>
            <a:off x="3512343" y="5922140"/>
            <a:ext cx="5167313" cy="518795"/>
          </a:xfrm>
        </p:spPr>
        <p:txBody>
          <a:bodyPr>
            <a:noAutofit/>
          </a:bodyPr>
          <a:lstStyle>
            <a:lvl1pPr marL="0" indent="0" algn="ctr">
              <a:buNone/>
              <a:defRPr sz="1800" spc="300">
                <a:solidFill>
                  <a:schemeClr val="tx1"/>
                </a:solidFill>
              </a:defRPr>
            </a:lvl1pPr>
            <a:lvl2pPr marL="457200" indent="0">
              <a:buNone/>
              <a:defRPr/>
            </a:lvl2pPr>
          </a:lstStyle>
          <a:p>
            <a:pPr lvl="0"/>
            <a:r>
              <a:rPr lang="en-US"/>
              <a:t>Click to edit Master text styles</a:t>
            </a:r>
          </a:p>
        </p:txBody>
      </p:sp>
      <p:sp>
        <p:nvSpPr>
          <p:cNvPr id="7" name="Text Placeholder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4038600" y="3608511"/>
            <a:ext cx="41148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cap="all" baseline="0"/>
            </a:lvl1pPr>
          </a:lstStyle>
          <a:p>
            <a:r>
              <a:rPr lang="en-US" spc="300" dirty="0"/>
              <a:t>ANNUAL REVIEW</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2445633"/>
            <a:ext cx="11490325" cy="823913"/>
          </a:xfrm>
        </p:spPr>
        <p:txBody>
          <a:bodyPr>
            <a:noAutofit/>
          </a:bodyPr>
          <a:lstStyle>
            <a:lvl1pPr>
              <a:lnSpc>
                <a:spcPct val="150000"/>
              </a:lnSpc>
              <a:spcBef>
                <a:spcPts val="1000"/>
              </a:spcBef>
              <a:defRPr sz="4000" cap="all" spc="300" baseline="0"/>
            </a:lvl1pPr>
          </a:lstStyle>
          <a:p>
            <a:r>
              <a:rPr lang="en-US" dirty="0"/>
              <a:t>Click to edit Master TEXT styles</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58000"/>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1661160"/>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7" name="Title 1">
            <a:extLst>
              <a:ext uri="{FF2B5EF4-FFF2-40B4-BE49-F238E27FC236}">
                <a16:creationId xmlns:a16="http://schemas.microsoft.com/office/drawing/2014/main" id="{76CDEBF2-B5C9-4887-B717-81C3D1A73CA9}"/>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1319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a:noAutofit/>
          </a:bodyPr>
          <a:lstStyle/>
          <a:p>
            <a:r>
              <a:rPr lang="en-US" sz="4000" spc="300"/>
              <a:t>Click to edit Master title style</a:t>
            </a:r>
            <a:endParaRPr lang="en-US" sz="4000" spc="300"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a:noAutofit/>
          </a:bodyPr>
          <a:lstStyle>
            <a:lvl1pPr marL="0" indent="0">
              <a:buNone/>
              <a:defRPr/>
            </a:lvl1pPr>
          </a:lstStyle>
          <a:p>
            <a:r>
              <a:rPr lang="en-US" dirty="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a:noAutofit/>
          </a:bodyPr>
          <a:lstStyle>
            <a:lvl1pPr marL="0" indent="0">
              <a:buNone/>
              <a:defRPr/>
            </a:lvl1pPr>
          </a:lstStyle>
          <a:p>
            <a:r>
              <a:rPr lang="en-US" dirty="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a:noAutofit/>
          </a:bodyPr>
          <a:lstStyle>
            <a:lvl1pPr marL="0" indent="0">
              <a:buNone/>
              <a:defRPr/>
            </a:lvl1pPr>
          </a:lstStyle>
          <a:p>
            <a:r>
              <a:rPr lang="en-US" dirty="0"/>
              <a:t>Icon</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19" y="642927"/>
            <a:ext cx="4846320" cy="1435947"/>
          </a:xfrm>
        </p:spPr>
        <p:txBody>
          <a:bodyPr anchor="t">
            <a:noAutofit/>
          </a:bodyPr>
          <a:lstStyle>
            <a:lvl1pPr algn="l">
              <a:lnSpc>
                <a:spcPct val="150000"/>
              </a:lnSpc>
              <a:spcBef>
                <a:spcPts val="1000"/>
              </a:spcBef>
              <a:defRPr sz="5400" baseline="0"/>
            </a:lvl1pPr>
          </a:lstStyle>
          <a:p>
            <a:r>
              <a:rPr lang="en-US" dirty="0"/>
              <a:t>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a:noAutofit/>
          </a:bodyPr>
          <a:lstStyle>
            <a:lvl1pPr marL="0" indent="0">
              <a:buNone/>
              <a:defRPr sz="1800" spc="300"/>
            </a:lvl1pPr>
          </a:lstStyle>
          <a:p>
            <a:pPr lvl="0"/>
            <a:r>
              <a:rPr lang="en-US" dirty="0"/>
              <a:t>CLICK TO EDIT MASTER TEXT STYLES</a:t>
            </a:r>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225539"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400" spc="300" baseline="0" dirty="0">
                <a:solidFill>
                  <a:schemeClr val="lt1"/>
                </a:solidFill>
              </a:defRPr>
            </a:lvl1pPr>
          </a:lstStyle>
          <a:p>
            <a:pPr marL="0" lvl="0" algn="ctr"/>
            <a:r>
              <a:rPr lang="en-US" dirty="0"/>
              <a:t>CLICK TO 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2799617"/>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2" name="Title 1">
            <a:extLst>
              <a:ext uri="{FF2B5EF4-FFF2-40B4-BE49-F238E27FC236}">
                <a16:creationId xmlns:a16="http://schemas.microsoft.com/office/drawing/2014/main" id="{3CB0E4A3-5566-43FE-A59F-2C4F4FE7F32A}"/>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anchor="ctr"/>
          <a:lstStyle>
            <a:lvl1pPr marL="0" indent="0"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262871"/>
            <a:ext cx="5251450" cy="1661297"/>
          </a:xfrm>
        </p:spPr>
        <p:txBody>
          <a:bodyPr anchor="b"/>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251450"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oAutofit/>
          </a:bodyPr>
          <a:lstStyle>
            <a:lvl1pPr marL="0" indent="0" algn="ctr">
              <a:lnSpc>
                <a:spcPct val="100000"/>
              </a:lnSpc>
              <a:buNone/>
              <a:defRPr sz="1400" cap="all" spc="6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263841"/>
            <a:ext cx="4018722" cy="4636392"/>
          </a:xfrm>
        </p:spPr>
        <p:txBody>
          <a:bodyPr lIns="0" rIns="0">
            <a:no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p:nvPr>
        </p:nvSpPr>
        <p:spPr>
          <a:xfrm>
            <a:off x="736600" y="365125"/>
            <a:ext cx="2997200" cy="1781979"/>
          </a:xfrm>
        </p:spPr>
        <p:txBody>
          <a:bodyPr>
            <a:noAutofit/>
          </a:bodyPr>
          <a:lstStyle/>
          <a:p>
            <a:r>
              <a:rPr lang="en-US"/>
              <a:t>Click icon to add picture</a:t>
            </a:r>
            <a:endParaRPr lang="en-US" dirty="0"/>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p:nvPr>
        </p:nvSpPr>
        <p:spPr>
          <a:xfrm>
            <a:off x="4051300" y="365125"/>
            <a:ext cx="2997200" cy="1781979"/>
          </a:xfrm>
        </p:spPr>
        <p:txBody>
          <a:bodyPr>
            <a:noAutofit/>
          </a:bodyPr>
          <a:lstStyle/>
          <a:p>
            <a:r>
              <a:rPr lang="en-US"/>
              <a:t>Click icon to add picture</a:t>
            </a:r>
            <a:endParaRPr lang="en-US" dirty="0"/>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p:nvPr>
        </p:nvSpPr>
        <p:spPr>
          <a:xfrm>
            <a:off x="736600" y="2422525"/>
            <a:ext cx="2997200" cy="1781979"/>
          </a:xfrm>
        </p:spPr>
        <p:txBody>
          <a:bodyPr>
            <a:noAutofit/>
          </a:bodyPr>
          <a:lstStyle/>
          <a:p>
            <a:r>
              <a:rPr lang="en-US"/>
              <a:t>Click icon to add picture</a:t>
            </a:r>
            <a:endParaRPr lang="en-US" dirty="0"/>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p:nvPr>
        </p:nvSpPr>
        <p:spPr>
          <a:xfrm>
            <a:off x="4051300" y="2422525"/>
            <a:ext cx="2997200" cy="1781979"/>
          </a:xfrm>
        </p:spPr>
        <p:txBody>
          <a:bodyPr>
            <a:noAutofit/>
          </a:bodyPr>
          <a:lstStyle/>
          <a:p>
            <a:r>
              <a:rPr lang="en-US"/>
              <a:t>Click icon to add picture</a:t>
            </a:r>
            <a:endParaRPr lang="en-US" dirty="0"/>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p:nvPr>
        </p:nvSpPr>
        <p:spPr>
          <a:xfrm>
            <a:off x="736600" y="4479925"/>
            <a:ext cx="2997200" cy="1781979"/>
          </a:xfrm>
        </p:spPr>
        <p:txBody>
          <a:bodyPr>
            <a:noAutofit/>
          </a:bodyPr>
          <a:lstStyle/>
          <a:p>
            <a:r>
              <a:rPr lang="en-US"/>
              <a:t>Click icon to add picture</a:t>
            </a:r>
            <a:endParaRPr lang="en-US" dirty="0"/>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p:nvPr>
        </p:nvSpPr>
        <p:spPr>
          <a:xfrm>
            <a:off x="4051300" y="4479925"/>
            <a:ext cx="2997200" cy="1781979"/>
          </a:xfrm>
        </p:spPr>
        <p:txBody>
          <a:bodyPr>
            <a:noAutofit/>
          </a:bodyPr>
          <a:lstStyle/>
          <a:p>
            <a:r>
              <a:rPr lang="en-US"/>
              <a:t>Click icon to add picture</a:t>
            </a:r>
            <a:endParaRPr lang="en-US" dirty="0"/>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p:nvPr>
        </p:nvSpPr>
        <p:spPr>
          <a:xfrm>
            <a:off x="594519" y="767791"/>
            <a:ext cx="11002962" cy="823913"/>
          </a:xfrm>
        </p:spPr>
        <p:txBody>
          <a:bodyPr>
            <a:noAutofit/>
          </a:bodyPr>
          <a:lstStyle>
            <a:lvl1pPr>
              <a:defRPr sz="4800" spc="300"/>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45263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C179BAC-E989-4203-B9B4-66280365481B}"/>
              </a:ext>
            </a:extLst>
          </p:cNvPr>
          <p:cNvSpPr>
            <a:spLocks noGrp="1"/>
          </p:cNvSpPr>
          <p:nvPr>
            <p:ph type="title"/>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a:defRPr sz="1400" spc="300" baseline="0">
                <a:latin typeface="+mn-lt"/>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a:noAutofit/>
          </a:bodyPr>
          <a:lstStyle>
            <a:lvl1pPr marL="0" indent="0" algn="ctr">
              <a:buNone/>
              <a:defRPr sz="3200"/>
            </a:lvl1pPr>
          </a:lstStyle>
          <a:p>
            <a:pPr lvl="0"/>
            <a:r>
              <a:rPr lang="en-US" dirty="0"/>
              <a:t>CLICK TO EDIT MASTER TEXT STYLES</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0EF11611-8537-47CC-87AC-2E25428B72BA}"/>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19" name="Picture Placeholder 17">
            <a:extLst>
              <a:ext uri="{FF2B5EF4-FFF2-40B4-BE49-F238E27FC236}">
                <a16:creationId xmlns:a16="http://schemas.microsoft.com/office/drawing/2014/main" id="{D1A63A52-1E65-414B-BBC3-D31F515791AC}"/>
              </a:ext>
            </a:extLst>
          </p:cNvPr>
          <p:cNvSpPr>
            <a:spLocks noGrp="1"/>
          </p:cNvSpPr>
          <p:nvPr>
            <p:ph type="pic" sz="quarter" idx="11"/>
          </p:nvPr>
        </p:nvSpPr>
        <p:spPr>
          <a:xfrm>
            <a:off x="6578601" y="1638300"/>
            <a:ext cx="5156200" cy="1892300"/>
          </a:xfrm>
        </p:spPr>
        <p:txBody>
          <a:bodyPr>
            <a:noAutofit/>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ED7E0E1A-1E64-4A9A-9C8B-69486BD1123B}"/>
              </a:ext>
            </a:extLst>
          </p:cNvPr>
          <p:cNvSpPr>
            <a:spLocks noGrp="1"/>
          </p:cNvSpPr>
          <p:nvPr>
            <p:ph type="pic" sz="quarter" idx="10"/>
          </p:nvPr>
        </p:nvSpPr>
        <p:spPr>
          <a:xfrm>
            <a:off x="469900" y="1638300"/>
            <a:ext cx="5156200" cy="1892300"/>
          </a:xfrm>
        </p:spPr>
        <p:txBody>
          <a:bodyPr>
            <a:noAutofit/>
          </a:bodyPr>
          <a:lstStyle/>
          <a:p>
            <a:r>
              <a:rPr lang="en-US"/>
              <a:t>Click icon to add picture</a:t>
            </a:r>
            <a:endParaRPr lang="en-US" dirty="0"/>
          </a:p>
        </p:txBody>
      </p:sp>
      <p:sp>
        <p:nvSpPr>
          <p:cNvPr id="10" name="Text Placeholder 3">
            <a:extLst>
              <a:ext uri="{FF2B5EF4-FFF2-40B4-BE49-F238E27FC236}">
                <a16:creationId xmlns:a16="http://schemas.microsoft.com/office/drawing/2014/main" id="{1E462965-19D7-4A65-B394-9AE76A5B4805}"/>
              </a:ext>
            </a:extLst>
          </p:cNvPr>
          <p:cNvSpPr>
            <a:spLocks noGrp="1"/>
          </p:cNvSpPr>
          <p:nvPr>
            <p:ph type="body" idx="1"/>
          </p:nvPr>
        </p:nvSpPr>
        <p:spPr>
          <a:xfrm>
            <a:off x="469107" y="3864355"/>
            <a:ext cx="5157787"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1" name="Content Placeholder 4">
            <a:extLst>
              <a:ext uri="{FF2B5EF4-FFF2-40B4-BE49-F238E27FC236}">
                <a16:creationId xmlns:a16="http://schemas.microsoft.com/office/drawing/2014/main" id="{FAEC14D1-0BEA-4D9A-9D96-A56B6A9B07AC}"/>
              </a:ext>
            </a:extLst>
          </p:cNvPr>
          <p:cNvSpPr>
            <a:spLocks noGrp="1"/>
          </p:cNvSpPr>
          <p:nvPr>
            <p:ph sz="half" idx="2"/>
          </p:nvPr>
        </p:nvSpPr>
        <p:spPr>
          <a:xfrm>
            <a:off x="469107" y="4531139"/>
            <a:ext cx="5157787"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12" name="Text Placeholder 5">
            <a:extLst>
              <a:ext uri="{FF2B5EF4-FFF2-40B4-BE49-F238E27FC236}">
                <a16:creationId xmlns:a16="http://schemas.microsoft.com/office/drawing/2014/main" id="{1507BB47-1AB4-42F2-99FF-453A0622B815}"/>
              </a:ext>
            </a:extLst>
          </p:cNvPr>
          <p:cNvSpPr>
            <a:spLocks noGrp="1"/>
          </p:cNvSpPr>
          <p:nvPr>
            <p:ph type="body" sz="quarter" idx="3"/>
          </p:nvPr>
        </p:nvSpPr>
        <p:spPr>
          <a:xfrm>
            <a:off x="6565107" y="3864355"/>
            <a:ext cx="5183188"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4" name="Content Placeholder 6">
            <a:extLst>
              <a:ext uri="{FF2B5EF4-FFF2-40B4-BE49-F238E27FC236}">
                <a16:creationId xmlns:a16="http://schemas.microsoft.com/office/drawing/2014/main" id="{438D6EEA-A0DB-4B5F-8F41-A9C1F2C094C0}"/>
              </a:ext>
            </a:extLst>
          </p:cNvPr>
          <p:cNvSpPr>
            <a:spLocks noGrp="1"/>
          </p:cNvSpPr>
          <p:nvPr>
            <p:ph sz="quarter" idx="4"/>
          </p:nvPr>
        </p:nvSpPr>
        <p:spPr>
          <a:xfrm>
            <a:off x="6565107" y="4531139"/>
            <a:ext cx="5183188"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20" name="Slide Number Placeholder 5">
            <a:extLst>
              <a:ext uri="{FF2B5EF4-FFF2-40B4-BE49-F238E27FC236}">
                <a16:creationId xmlns:a16="http://schemas.microsoft.com/office/drawing/2014/main" id="{A4909F59-7529-454A-A1EF-3CC1EADEFC1F}"/>
              </a:ext>
            </a:extLst>
          </p:cNvPr>
          <p:cNvSpPr>
            <a:spLocks noGrp="1"/>
          </p:cNvSpPr>
          <p:nvPr>
            <p:ph type="sldNum" sz="quarter" idx="12"/>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2708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2" name="Title 2">
            <a:extLst>
              <a:ext uri="{FF2B5EF4-FFF2-40B4-BE49-F238E27FC236}">
                <a16:creationId xmlns:a16="http://schemas.microsoft.com/office/drawing/2014/main" id="{6186F91B-547E-43BC-9BCE-04619DAAFEC2}"/>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69506"/>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p:nvPr>
        </p:nvSpPr>
        <p:spPr>
          <a:xfrm>
            <a:off x="960438" y="1624013"/>
            <a:ext cx="3108325" cy="1892300"/>
          </a:xfrm>
        </p:spPr>
        <p:txBody>
          <a:bodyPr>
            <a:noAutofit/>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p:nvPr>
        </p:nvSpPr>
        <p:spPr>
          <a:xfrm>
            <a:off x="4542155" y="1623219"/>
            <a:ext cx="3108325" cy="1892300"/>
          </a:xfrm>
        </p:spPr>
        <p:txBody>
          <a:bodyPr>
            <a:noAutofit/>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p:nvPr>
        </p:nvSpPr>
        <p:spPr>
          <a:xfrm>
            <a:off x="8122920" y="1623219"/>
            <a:ext cx="3108325" cy="1892300"/>
          </a:xfrm>
        </p:spPr>
        <p:txBody>
          <a:bodyPr>
            <a:noAutofit/>
          </a:bodyPr>
          <a:lstStyle/>
          <a:p>
            <a:r>
              <a:rPr lang="en-US"/>
              <a:t>Click icon to add picture</a:t>
            </a:r>
            <a:endParaRPr lang="en-US" dirty="0"/>
          </a:p>
        </p:txBody>
      </p:sp>
      <p:sp>
        <p:nvSpPr>
          <p:cNvPr id="29" name="Text Placeholder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4541837"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8122919"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60" r:id="rId5"/>
    <p:sldLayoutId id="2147483677" r:id="rId6"/>
    <p:sldLayoutId id="2147483666" r:id="rId7"/>
    <p:sldLayoutId id="2147483679" r:id="rId8"/>
    <p:sldLayoutId id="2147483653" r:id="rId9"/>
    <p:sldLayoutId id="2147483678" r:id="rId10"/>
    <p:sldLayoutId id="2147483680" r:id="rId11"/>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hyperlink" Target="mailto:abc@gmail.com" TargetMode="Externa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hyperlink" Target="mailto:yye@gmail.com" TargetMode="External"/><Relationship Id="rId2" Type="http://schemas.openxmlformats.org/officeDocument/2006/relationships/hyperlink" Target="mailto:yyy@gmail.com" TargetMode="Externa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hyperlink" Target="mailto:wew@gmail.com" TargetMode="External"/><Relationship Id="rId2" Type="http://schemas.openxmlformats.org/officeDocument/2006/relationships/hyperlink" Target="mailto:abc@gmail.com" TargetMode="Externa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Placeholder 7" descr="abstract image">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p:pic>
      <p:sp>
        <p:nvSpPr>
          <p:cNvPr id="9" name="Title 8">
            <a:extLst>
              <a:ext uri="{FF2B5EF4-FFF2-40B4-BE49-F238E27FC236}">
                <a16:creationId xmlns:a16="http://schemas.microsoft.com/office/drawing/2014/main" id="{79DC1498-E692-42BA-B69F-6D37E6CFACA0}"/>
              </a:ext>
            </a:extLst>
          </p:cNvPr>
          <p:cNvSpPr>
            <a:spLocks noGrp="1"/>
          </p:cNvSpPr>
          <p:nvPr>
            <p:ph type="title"/>
          </p:nvPr>
        </p:nvSpPr>
        <p:spPr>
          <a:xfrm>
            <a:off x="3333751" y="923925"/>
            <a:ext cx="8486774" cy="1600200"/>
          </a:xfrm>
          <a:solidFill>
            <a:schemeClr val="tx1"/>
          </a:solidFill>
          <a:ln>
            <a:noFill/>
          </a:ln>
          <a:effectLst>
            <a:glow rad="63500">
              <a:schemeClr val="accent6">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p>
            <a:pPr>
              <a:lnSpc>
                <a:spcPct val="100000"/>
              </a:lnSpc>
            </a:pPr>
            <a:r>
              <a:rPr lang="en-US" sz="1800"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Title</a:t>
            </a:r>
            <a:br>
              <a:rPr lang="en-IN" sz="2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IN" sz="2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Product Tracking and Tracing    with Decentralised Blockchain</a:t>
            </a:r>
            <a:endParaRPr lang="en-US" sz="2800" dirty="0">
              <a:solidFill>
                <a:schemeClr val="bg1"/>
              </a:solidFill>
              <a:effectLst>
                <a:outerShdw blurRad="38100" dist="38100" dir="2700000" algn="tl">
                  <a:srgbClr val="000000">
                    <a:alpha val="43137"/>
                  </a:srgbClr>
                </a:outerShdw>
              </a:effectLst>
            </a:endParaRP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297657" y="1367969"/>
            <a:ext cx="3283744" cy="773747"/>
          </a:xfrm>
          <a:solidFill>
            <a:schemeClr val="tx2">
              <a:lumMod val="9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p>
            <a:pPr>
              <a:lnSpc>
                <a:spcPct val="100000"/>
              </a:lnSpc>
            </a:pPr>
            <a:r>
              <a:rPr lang="en-US" sz="1800"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Domain</a:t>
            </a:r>
            <a:r>
              <a:rPr lang="en-US" sz="1800"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p>
          <a:p>
            <a:pPr>
              <a:lnSpc>
                <a:spcPct val="100000"/>
              </a:lnSpc>
            </a:pPr>
            <a:r>
              <a:rPr lang="en-US" sz="1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Blockchain</a:t>
            </a:r>
            <a:endParaRPr lang="en-US" dirty="0"/>
          </a:p>
        </p:txBody>
      </p:sp>
      <p:sp>
        <p:nvSpPr>
          <p:cNvPr id="4" name="Text Placeholder 3">
            <a:extLst>
              <a:ext uri="{FF2B5EF4-FFF2-40B4-BE49-F238E27FC236}">
                <a16:creationId xmlns:a16="http://schemas.microsoft.com/office/drawing/2014/main" id="{75418361-AFD4-4259-A618-5177608F5D47}"/>
              </a:ext>
            </a:extLst>
          </p:cNvPr>
          <p:cNvSpPr>
            <a:spLocks noGrp="1"/>
          </p:cNvSpPr>
          <p:nvPr>
            <p:ph type="body" sz="quarter" idx="12"/>
          </p:nvPr>
        </p:nvSpPr>
        <p:spPr>
          <a:xfrm>
            <a:off x="3333750" y="3303269"/>
            <a:ext cx="8486774" cy="1985646"/>
          </a:xfrm>
          <a:solidFill>
            <a:schemeClr val="tx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p>
            <a:pPr>
              <a:lnSpc>
                <a:spcPct val="100000"/>
              </a:lnSpc>
              <a:buNone/>
            </a:pPr>
            <a:r>
              <a:rPr lang="en-US"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BATCH</a:t>
            </a:r>
            <a:r>
              <a:rPr lang="en-US"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NUMBER</a:t>
            </a:r>
            <a:r>
              <a:rPr lang="en-US"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US"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A12</a:t>
            </a:r>
          </a:p>
          <a:p>
            <a:pPr>
              <a:lnSpc>
                <a:spcPct val="100000"/>
              </a:lnSpc>
            </a:pPr>
            <a:r>
              <a:rPr lang="en-US"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NAMES OF THE TEAM MEMBERS</a:t>
            </a:r>
          </a:p>
          <a:p>
            <a:pPr>
              <a:lnSpc>
                <a:spcPct val="100000"/>
              </a:lnSpc>
            </a:pPr>
            <a:r>
              <a:rPr lang="en-US"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AISHWARYA SURESH (211417104007)</a:t>
            </a:r>
            <a:endParaRPr lang="en-US"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nSpc>
                <a:spcPct val="100000"/>
              </a:lnSpc>
              <a:buNone/>
            </a:pPr>
            <a:r>
              <a:rPr lang="en-US"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DEEPIKA P (211417104047)</a:t>
            </a:r>
          </a:p>
          <a:p>
            <a:pPr>
              <a:lnSpc>
                <a:spcPct val="100000"/>
              </a:lnSpc>
              <a:buNone/>
            </a:pPr>
            <a:r>
              <a:rPr lang="en-US"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KIRUTHIKA S (211417104121)</a:t>
            </a:r>
            <a:endParaRPr lang="en-US"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2" name="Text Placeholder 6">
            <a:extLst>
              <a:ext uri="{FF2B5EF4-FFF2-40B4-BE49-F238E27FC236}">
                <a16:creationId xmlns:a16="http://schemas.microsoft.com/office/drawing/2014/main" id="{782E83A4-5153-4C76-ABD6-D3640DEFA2CF}"/>
              </a:ext>
            </a:extLst>
          </p:cNvPr>
          <p:cNvSpPr txBox="1">
            <a:spLocks/>
          </p:cNvSpPr>
          <p:nvPr/>
        </p:nvSpPr>
        <p:spPr>
          <a:xfrm>
            <a:off x="371476" y="3620205"/>
            <a:ext cx="3283744" cy="1262062"/>
          </a:xfrm>
          <a:prstGeom prst="rect">
            <a:avLst/>
          </a:prstGeom>
          <a:solidFill>
            <a:schemeClr val="tx2">
              <a:lumMod val="9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lIns="91440" tIns="45720" rIns="91440" bIns="45720" rtlCol="0">
            <a:noAutofit/>
          </a:bodyPr>
          <a:lstStyle>
            <a:lvl1pPr marL="0" indent="0" algn="ctr" defTabSz="914400" rtl="0" eaLnBrk="1" latinLnBrk="0" hangingPunct="1">
              <a:lnSpc>
                <a:spcPct val="150000"/>
              </a:lnSpc>
              <a:spcBef>
                <a:spcPts val="1000"/>
              </a:spcBef>
              <a:buFont typeface="Arial" panose="020B0604020202020204" pitchFamily="34" charset="0"/>
              <a:buNone/>
              <a:defRPr sz="1800" kern="1200" cap="all" baseline="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GUIDE</a:t>
            </a:r>
            <a:r>
              <a:rPr lang="en-US" sz="2000"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000"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NAME</a:t>
            </a:r>
            <a:r>
              <a:rPr lang="en-US" sz="2000"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p>
          <a:p>
            <a:pPr>
              <a:lnSpc>
                <a:spcPct val="100000"/>
              </a:lnSpc>
            </a:pPr>
            <a:r>
              <a:rPr lang="en-US" sz="2000"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000" b="1" cap="none"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Mrs.K.KIRUTHIKA</a:t>
            </a:r>
          </a:p>
          <a:p>
            <a:pPr>
              <a:lnSpc>
                <a:spcPct val="100000"/>
              </a:lnSpc>
            </a:pPr>
            <a:r>
              <a:rPr lang="en-IN" sz="2000" b="1" i="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Assistant professor</a:t>
            </a:r>
            <a:endParaRPr lang="en-US" sz="2000" b="1" cap="none"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27832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266700" y="262283"/>
            <a:ext cx="11658600" cy="565978"/>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10</a:t>
            </a:fld>
            <a:endParaRPr lang="en-US" dirty="0"/>
          </a:p>
        </p:txBody>
      </p:sp>
      <p:graphicFrame>
        <p:nvGraphicFramePr>
          <p:cNvPr id="7" name="Table 2">
            <a:extLst>
              <a:ext uri="{FF2B5EF4-FFF2-40B4-BE49-F238E27FC236}">
                <a16:creationId xmlns:a16="http://schemas.microsoft.com/office/drawing/2014/main" id="{ACC999D3-8A53-4AA7-A122-1591BC5EDD08}"/>
              </a:ext>
            </a:extLst>
          </p:cNvPr>
          <p:cNvGraphicFramePr>
            <a:graphicFrameLocks noGrp="1"/>
          </p:cNvGraphicFramePr>
          <p:nvPr>
            <p:extLst>
              <p:ext uri="{D42A27DB-BD31-4B8C-83A1-F6EECF244321}">
                <p14:modId xmlns:p14="http://schemas.microsoft.com/office/powerpoint/2010/main" val="2816150730"/>
              </p:ext>
            </p:extLst>
          </p:nvPr>
        </p:nvGraphicFramePr>
        <p:xfrm>
          <a:off x="198783" y="1123950"/>
          <a:ext cx="11794434" cy="4752975"/>
        </p:xfrm>
        <a:graphic>
          <a:graphicData uri="http://schemas.openxmlformats.org/drawingml/2006/table">
            <a:tbl>
              <a:tblPr firstRow="1" bandRow="1">
                <a:tableStyleId>{5C22544A-7EE6-4342-B048-85BDC9FD1C3A}</a:tableStyleId>
              </a:tblPr>
              <a:tblGrid>
                <a:gridCol w="705722">
                  <a:extLst>
                    <a:ext uri="{9D8B030D-6E8A-4147-A177-3AD203B41FA5}">
                      <a16:colId xmlns:a16="http://schemas.microsoft.com/office/drawing/2014/main" val="2413561249"/>
                    </a:ext>
                  </a:extLst>
                </a:gridCol>
                <a:gridCol w="2114920">
                  <a:extLst>
                    <a:ext uri="{9D8B030D-6E8A-4147-A177-3AD203B41FA5}">
                      <a16:colId xmlns:a16="http://schemas.microsoft.com/office/drawing/2014/main" val="789350906"/>
                    </a:ext>
                  </a:extLst>
                </a:gridCol>
                <a:gridCol w="962025">
                  <a:extLst>
                    <a:ext uri="{9D8B030D-6E8A-4147-A177-3AD203B41FA5}">
                      <a16:colId xmlns:a16="http://schemas.microsoft.com/office/drawing/2014/main" val="3816075878"/>
                    </a:ext>
                  </a:extLst>
                </a:gridCol>
                <a:gridCol w="1390650">
                  <a:extLst>
                    <a:ext uri="{9D8B030D-6E8A-4147-A177-3AD203B41FA5}">
                      <a16:colId xmlns:a16="http://schemas.microsoft.com/office/drawing/2014/main" val="3750057017"/>
                    </a:ext>
                  </a:extLst>
                </a:gridCol>
                <a:gridCol w="3152775">
                  <a:extLst>
                    <a:ext uri="{9D8B030D-6E8A-4147-A177-3AD203B41FA5}">
                      <a16:colId xmlns:a16="http://schemas.microsoft.com/office/drawing/2014/main" val="2830109091"/>
                    </a:ext>
                  </a:extLst>
                </a:gridCol>
                <a:gridCol w="3468342">
                  <a:extLst>
                    <a:ext uri="{9D8B030D-6E8A-4147-A177-3AD203B41FA5}">
                      <a16:colId xmlns:a16="http://schemas.microsoft.com/office/drawing/2014/main" val="2395003885"/>
                    </a:ext>
                  </a:extLst>
                </a:gridCol>
              </a:tblGrid>
              <a:tr h="629794">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YEAR</a:t>
                      </a:r>
                    </a:p>
                  </a:txBody>
                  <a:tcPr>
                    <a:solidFill>
                      <a:schemeClr val="accent2"/>
                    </a:solidFill>
                  </a:tcPr>
                </a:tc>
                <a:tc>
                  <a:txBody>
                    <a:bodyPr/>
                    <a:lstStyle/>
                    <a:p>
                      <a:pPr algn="ctr"/>
                      <a:r>
                        <a:rPr lang="en-IN" dirty="0"/>
                        <a:t>AUTHOR</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4123181">
                <a:tc>
                  <a:txBody>
                    <a:bodyPr/>
                    <a:lstStyle/>
                    <a:p>
                      <a:pPr algn="just"/>
                      <a:r>
                        <a:rPr lang="en-IN" dirty="0"/>
                        <a:t>8.</a:t>
                      </a:r>
                    </a:p>
                  </a:txBody>
                  <a:tcPr>
                    <a:solidFill>
                      <a:schemeClr val="accent2">
                        <a:lumMod val="20000"/>
                        <a:lumOff val="80000"/>
                      </a:schemeClr>
                    </a:solidFill>
                  </a:tcPr>
                </a:tc>
                <a:tc>
                  <a:txBody>
                    <a:bodyPr/>
                    <a:lstStyle/>
                    <a:p>
                      <a:pPr algn="just"/>
                      <a:r>
                        <a:rPr lang="en-US" dirty="0"/>
                        <a:t>Public versus Private Blockchains </a:t>
                      </a:r>
                      <a:r>
                        <a:rPr lang="en-US" b="1" baseline="30000" dirty="0"/>
                        <a:t>8</a:t>
                      </a:r>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2015 </a:t>
                      </a:r>
                    </a:p>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a:t>
                      </a:r>
                      <a:r>
                        <a:rPr lang="en-IN" dirty="0" err="1"/>
                        <a:t>Bitfury</a:t>
                      </a:r>
                      <a:r>
                        <a:rPr lang="en-IN" dirty="0"/>
                        <a:t> Group Limited (Part 2-Version 1.0</a:t>
                      </a:r>
                      <a:r>
                        <a:rPr lang="en-US" dirty="0"/>
                        <a:t>))</a:t>
                      </a:r>
                    </a:p>
                    <a:p>
                      <a:pPr algn="just"/>
                      <a:endParaRPr lang="en-IN" dirty="0"/>
                    </a:p>
                  </a:txBody>
                  <a:tcPr>
                    <a:solidFill>
                      <a:schemeClr val="accent2">
                        <a:lumMod val="20000"/>
                        <a:lumOff val="80000"/>
                      </a:schemeClr>
                    </a:solidFill>
                  </a:tcPr>
                </a:tc>
                <a:tc>
                  <a:txBody>
                    <a:bodyPr/>
                    <a:lstStyle/>
                    <a:p>
                      <a:pPr algn="just"/>
                      <a:r>
                        <a:rPr lang="en-US" dirty="0" err="1"/>
                        <a:t>BitFury</a:t>
                      </a:r>
                      <a:r>
                        <a:rPr lang="en-US" dirty="0"/>
                        <a:t> Group in collaboration with Jeff </a:t>
                      </a:r>
                      <a:r>
                        <a:rPr lang="en-US" dirty="0" err="1"/>
                        <a:t>Garzik</a:t>
                      </a:r>
                      <a:r>
                        <a:rPr lang="en-US" dirty="0"/>
                        <a:t> (jeff@bloq.com)</a:t>
                      </a:r>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Private block chains can process much higher transactions per second (TPS) as compared to public blockchains.</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Private blockchains have a different consensus mechanism compared to public blockchains and a more suited to a consortium of organizations, such as the banking industry. </a:t>
                      </a:r>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Block chains use excessive energy.</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Mining does not provide network security.</a:t>
                      </a:r>
                    </a:p>
                    <a:p>
                      <a:pPr algn="just"/>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34470306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1DF153-18C3-451F-8246-2B0B1DE8D436}"/>
              </a:ext>
            </a:extLst>
          </p:cNvPr>
          <p:cNvSpPr>
            <a:spLocks noGrp="1"/>
          </p:cNvSpPr>
          <p:nvPr>
            <p:ph type="title"/>
          </p:nvPr>
        </p:nvSpPr>
        <p:spPr>
          <a:xfrm>
            <a:off x="756356" y="203200"/>
            <a:ext cx="11158783" cy="804854"/>
          </a:xfrm>
          <a:solidFill>
            <a:schemeClr val="accent2">
              <a:lumMod val="75000"/>
            </a:schemeClr>
          </a:solidFill>
        </p:spPr>
        <p:txBody>
          <a:bodyPr/>
          <a:lstStyle/>
          <a:p>
            <a:pPr algn="ctr"/>
            <a:r>
              <a:rPr lang="en-IN" sz="1600" dirty="0"/>
              <a:t> </a:t>
            </a:r>
            <a:r>
              <a:rPr lang="en-IN" sz="3200" b="1" dirty="0">
                <a:latin typeface="Times New Roman" panose="02020603050405020304" pitchFamily="18" charset="0"/>
                <a:cs typeface="Times New Roman" panose="02020603050405020304" pitchFamily="18" charset="0"/>
              </a:rPr>
              <a:t>PROBLEM STATEMENT</a:t>
            </a:r>
            <a:endParaRPr lang="en-US" sz="3200" b="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A71D5CBA-99E5-4A31-99F9-85D747265F99}"/>
              </a:ext>
            </a:extLst>
          </p:cNvPr>
          <p:cNvSpPr>
            <a:spLocks noGrp="1"/>
          </p:cNvSpPr>
          <p:nvPr>
            <p:ph type="sldNum" sz="quarter" idx="12"/>
          </p:nvPr>
        </p:nvSpPr>
        <p:spPr/>
        <p:txBody>
          <a:bodyPr/>
          <a:lstStyle/>
          <a:p>
            <a:fld id="{8C2E478F-E849-4A8C-AF1F-CBCC78A7CBFA}" type="slidenum">
              <a:rPr lang="en-US" smtClean="0"/>
              <a:t>11</a:t>
            </a:fld>
            <a:endParaRPr lang="en-US" dirty="0"/>
          </a:p>
        </p:txBody>
      </p:sp>
      <p:sp>
        <p:nvSpPr>
          <p:cNvPr id="5" name="Text Placeholder 4">
            <a:extLst>
              <a:ext uri="{FF2B5EF4-FFF2-40B4-BE49-F238E27FC236}">
                <a16:creationId xmlns:a16="http://schemas.microsoft.com/office/drawing/2014/main" id="{E4083F1A-5058-4CAF-A0C4-DBCFBD86FFEA}"/>
              </a:ext>
            </a:extLst>
          </p:cNvPr>
          <p:cNvSpPr>
            <a:spLocks noGrp="1"/>
          </p:cNvSpPr>
          <p:nvPr>
            <p:ph type="body" sz="quarter" idx="15"/>
          </p:nvPr>
        </p:nvSpPr>
        <p:spPr>
          <a:xfrm>
            <a:off x="1117600" y="1211254"/>
            <a:ext cx="10066020" cy="4666509"/>
          </a:xfrm>
        </p:spPr>
        <p:txBody>
          <a:bodyPr/>
          <a:lstStyle/>
          <a:p>
            <a:pPr marL="171450" indent="-171450" algn="just">
              <a:lnSpc>
                <a:spcPct val="100000"/>
              </a:lnSpc>
              <a:buFont typeface="Arial" panose="020B0604020202020204" pitchFamily="34" charset="0"/>
              <a:buChar char="•"/>
            </a:pPr>
            <a:r>
              <a:rPr lang="en-US" dirty="0">
                <a:latin typeface="Arial" panose="020B0604020202020204" pitchFamily="34" charset="0"/>
                <a:ea typeface="Tahoma" panose="020B0604030504040204" pitchFamily="34" charset="0"/>
                <a:cs typeface="Arial" panose="020B0604020202020204" pitchFamily="34" charset="0"/>
              </a:rPr>
              <a:t>The </a:t>
            </a:r>
            <a:r>
              <a:rPr lang="en-US" dirty="0" err="1">
                <a:latin typeface="Arial" panose="020B0604020202020204" pitchFamily="34" charset="0"/>
                <a:ea typeface="Tahoma" panose="020B0604030504040204" pitchFamily="34" charset="0"/>
                <a:cs typeface="Arial" panose="020B0604020202020204" pitchFamily="34" charset="0"/>
              </a:rPr>
              <a:t>TagItSmart</a:t>
            </a:r>
            <a:r>
              <a:rPr lang="en-US" dirty="0">
                <a:latin typeface="Arial" panose="020B0604020202020204" pitchFamily="34" charset="0"/>
                <a:ea typeface="Tahoma" panose="020B0604030504040204" pitchFamily="34" charset="0"/>
                <a:cs typeface="Arial" panose="020B0604020202020204" pitchFamily="34" charset="0"/>
              </a:rPr>
              <a:t> (TIS) is one of the solutions which has been used for the supply chain management. </a:t>
            </a:r>
          </a:p>
          <a:p>
            <a:pPr marL="171450" indent="-171450" algn="just">
              <a:lnSpc>
                <a:spcPct val="100000"/>
              </a:lnSpc>
              <a:buFont typeface="Arial" panose="020B0604020202020204" pitchFamily="34" charset="0"/>
              <a:buChar char="•"/>
            </a:pPr>
            <a:r>
              <a:rPr lang="en-US" dirty="0">
                <a:latin typeface="Arial" panose="020B0604020202020204" pitchFamily="34" charset="0"/>
                <a:ea typeface="Tahoma" panose="020B0604030504040204" pitchFamily="34" charset="0"/>
                <a:cs typeface="Arial" panose="020B0604020202020204" pitchFamily="34" charset="0"/>
              </a:rPr>
              <a:t>This is an </a:t>
            </a:r>
            <a:r>
              <a:rPr lang="en-US" dirty="0" err="1">
                <a:latin typeface="Arial" panose="020B0604020202020204" pitchFamily="34" charset="0"/>
                <a:ea typeface="Tahoma" panose="020B0604030504040204" pitchFamily="34" charset="0"/>
                <a:cs typeface="Arial" panose="020B0604020202020204" pitchFamily="34" charset="0"/>
              </a:rPr>
              <a:t>IOTbased</a:t>
            </a:r>
            <a:r>
              <a:rPr lang="en-US" dirty="0">
                <a:latin typeface="Arial" panose="020B0604020202020204" pitchFamily="34" charset="0"/>
                <a:ea typeface="Tahoma" panose="020B0604030504040204" pitchFamily="34" charset="0"/>
                <a:cs typeface="Arial" panose="020B0604020202020204" pitchFamily="34" charset="0"/>
              </a:rPr>
              <a:t> system </a:t>
            </a:r>
            <a:r>
              <a:rPr lang="en-US" dirty="0" err="1">
                <a:latin typeface="Arial" panose="020B0604020202020204" pitchFamily="34" charset="0"/>
                <a:ea typeface="Tahoma" panose="020B0604030504040204" pitchFamily="34" charset="0"/>
                <a:cs typeface="Arial" panose="020B0604020202020204" pitchFamily="34" charset="0"/>
              </a:rPr>
              <a:t>whichstored</a:t>
            </a:r>
            <a:r>
              <a:rPr lang="en-US" dirty="0">
                <a:latin typeface="Arial" panose="020B0604020202020204" pitchFamily="34" charset="0"/>
                <a:ea typeface="Tahoma" panose="020B0604030504040204" pitchFamily="34" charset="0"/>
                <a:cs typeface="Arial" panose="020B0604020202020204" pitchFamily="34" charset="0"/>
              </a:rPr>
              <a:t> all the information and transactions happening across the stakeholders in the supply chain. </a:t>
            </a:r>
          </a:p>
          <a:p>
            <a:pPr marL="171450" indent="-171450" algn="just">
              <a:lnSpc>
                <a:spcPct val="100000"/>
              </a:lnSpc>
              <a:buFont typeface="Arial" panose="020B0604020202020204" pitchFamily="34" charset="0"/>
              <a:buChar char="•"/>
            </a:pPr>
            <a:r>
              <a:rPr lang="en-US" dirty="0">
                <a:latin typeface="Arial" panose="020B0604020202020204" pitchFamily="34" charset="0"/>
                <a:ea typeface="Tahoma" panose="020B0604030504040204" pitchFamily="34" charset="0"/>
                <a:cs typeface="Arial" panose="020B0604020202020204" pitchFamily="34" charset="0"/>
              </a:rPr>
              <a:t>The </a:t>
            </a:r>
            <a:r>
              <a:rPr lang="en-US" dirty="0" err="1">
                <a:latin typeface="Arial" panose="020B0604020202020204" pitchFamily="34" charset="0"/>
                <a:ea typeface="Tahoma" panose="020B0604030504040204" pitchFamily="34" charset="0"/>
                <a:cs typeface="Arial" panose="020B0604020202020204" pitchFamily="34" charset="0"/>
              </a:rPr>
              <a:t>TagItSmart</a:t>
            </a:r>
            <a:r>
              <a:rPr lang="en-US" dirty="0">
                <a:latin typeface="Arial" panose="020B0604020202020204" pitchFamily="34" charset="0"/>
                <a:ea typeface="Tahoma" panose="020B0604030504040204" pitchFamily="34" charset="0"/>
                <a:cs typeface="Arial" panose="020B0604020202020204" pitchFamily="34" charset="0"/>
              </a:rPr>
              <a:t> is a centralized </a:t>
            </a:r>
            <a:r>
              <a:rPr lang="en-US" dirty="0" err="1">
                <a:latin typeface="Arial" panose="020B0604020202020204" pitchFamily="34" charset="0"/>
                <a:ea typeface="Tahoma" panose="020B0604030504040204" pitchFamily="34" charset="0"/>
                <a:cs typeface="Arial" panose="020B0604020202020204" pitchFamily="34" charset="0"/>
              </a:rPr>
              <a:t>systemand</a:t>
            </a:r>
            <a:r>
              <a:rPr lang="en-US" dirty="0">
                <a:latin typeface="Arial" panose="020B0604020202020204" pitchFamily="34" charset="0"/>
                <a:ea typeface="Tahoma" panose="020B0604030504040204" pitchFamily="34" charset="0"/>
                <a:cs typeface="Arial" panose="020B0604020202020204" pitchFamily="34" charset="0"/>
              </a:rPr>
              <a:t> is also less secure solution. The tags are physically transferred between the stakeholders. </a:t>
            </a:r>
          </a:p>
          <a:p>
            <a:pPr marL="171450" indent="-171450" algn="just">
              <a:lnSpc>
                <a:spcPct val="100000"/>
              </a:lnSpc>
              <a:buFont typeface="Arial" panose="020B0604020202020204" pitchFamily="34" charset="0"/>
              <a:buChar char="•"/>
            </a:pPr>
            <a:r>
              <a:rPr lang="en-US" dirty="0">
                <a:latin typeface="Arial" panose="020B0604020202020204" pitchFamily="34" charset="0"/>
                <a:ea typeface="Tahoma" panose="020B0604030504040204" pitchFamily="34" charset="0"/>
                <a:cs typeface="Arial" panose="020B0604020202020204" pitchFamily="34" charset="0"/>
              </a:rPr>
              <a:t>The Dynamic QR tags made with special links are used and, this also changes and are affected due to environmental factors like rain and sunlight. So, the customers will not </a:t>
            </a:r>
            <a:r>
              <a:rPr lang="en-US" dirty="0" err="1">
                <a:latin typeface="Arial" panose="020B0604020202020204" pitchFamily="34" charset="0"/>
                <a:ea typeface="Tahoma" panose="020B0604030504040204" pitchFamily="34" charset="0"/>
                <a:cs typeface="Arial" panose="020B0604020202020204" pitchFamily="34" charset="0"/>
              </a:rPr>
              <a:t>beprovided</a:t>
            </a:r>
            <a:r>
              <a:rPr lang="en-US" dirty="0">
                <a:latin typeface="Arial" panose="020B0604020202020204" pitchFamily="34" charset="0"/>
                <a:ea typeface="Tahoma" panose="020B0604030504040204" pitchFamily="34" charset="0"/>
                <a:cs typeface="Arial" panose="020B0604020202020204" pitchFamily="34" charset="0"/>
              </a:rPr>
              <a:t> with a trustable product information.</a:t>
            </a:r>
          </a:p>
          <a:p>
            <a:pPr marL="171450" indent="-171450" algn="just">
              <a:lnSpc>
                <a:spcPct val="100000"/>
              </a:lnSpc>
              <a:buFont typeface="Arial" panose="020B0604020202020204" pitchFamily="34" charset="0"/>
              <a:buChar char="•"/>
            </a:pPr>
            <a:r>
              <a:rPr lang="en-US" dirty="0">
                <a:latin typeface="Arial" panose="020B0604020202020204" pitchFamily="34" charset="0"/>
                <a:ea typeface="Tahoma" panose="020B0604030504040204" pitchFamily="34" charset="0"/>
                <a:cs typeface="Arial" panose="020B0604020202020204" pitchFamily="34" charset="0"/>
              </a:rPr>
              <a:t> And if there happens a tag duplication or product change along the supply chain, the system will not be able to identify at which part of the supply chain cycle it has taken place.</a:t>
            </a:r>
          </a:p>
        </p:txBody>
      </p:sp>
    </p:spTree>
    <p:extLst>
      <p:ext uri="{BB962C8B-B14F-4D97-AF65-F5344CB8AC3E}">
        <p14:creationId xmlns:p14="http://schemas.microsoft.com/office/powerpoint/2010/main" val="42496498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237504" y="2838450"/>
            <a:ext cx="11716992" cy="2628900"/>
          </a:xfrm>
        </p:spPr>
        <p:txBody>
          <a:bodyPr>
            <a:noAutofit/>
          </a:bodyPr>
          <a:lstStyle/>
          <a:p>
            <a:pPr marL="0" indent="0" algn="ctr">
              <a:lnSpc>
                <a:spcPct val="150000"/>
              </a:lnSpc>
              <a:spcAft>
                <a:spcPts val="1000"/>
              </a:spcAft>
            </a:pPr>
            <a:r>
              <a:rPr lang="en-US" sz="2000" dirty="0">
                <a:effectLst/>
                <a:latin typeface="Calibri" panose="020F0502020204030204" pitchFamily="34" charset="0"/>
                <a:ea typeface="Times New Roman" panose="02020603050405020304" pitchFamily="18" charset="0"/>
                <a:cs typeface="Latha" panose="020B0604020202020204" pitchFamily="34" charset="0"/>
              </a:rPr>
              <a:t>J2EE (JSP, Servlet), JavaScript, HTML, CSS, AJAX.</a:t>
            </a:r>
            <a:br>
              <a:rPr lang="en-US" sz="2000" dirty="0">
                <a:effectLst/>
                <a:latin typeface="Calibri" panose="020F0502020204030204" pitchFamily="34" charset="0"/>
                <a:ea typeface="Times New Roman" panose="02020603050405020304" pitchFamily="18" charset="0"/>
                <a:cs typeface="Latha" panose="020B0604020202020204" pitchFamily="34" charset="0"/>
              </a:rPr>
            </a:br>
            <a:r>
              <a:rPr lang="en-US" sz="2000" dirty="0">
                <a:effectLst/>
                <a:latin typeface="Calibri" panose="020F0502020204030204" pitchFamily="34" charset="0"/>
                <a:ea typeface="Times New Roman" panose="02020603050405020304" pitchFamily="18" charset="0"/>
                <a:cs typeface="Latha" panose="020B0604020202020204" pitchFamily="34" charset="0"/>
              </a:rPr>
              <a:t>Hibernate Framework</a:t>
            </a:r>
            <a:br>
              <a:rPr lang="en-US" sz="2000" dirty="0">
                <a:effectLst/>
                <a:latin typeface="Calibri" panose="020F0502020204030204" pitchFamily="34" charset="0"/>
                <a:ea typeface="Times New Roman" panose="02020603050405020304" pitchFamily="18" charset="0"/>
                <a:cs typeface="Latha" panose="020B0604020202020204" pitchFamily="34" charset="0"/>
              </a:rPr>
            </a:br>
            <a:r>
              <a:rPr lang="en-US" sz="2000" dirty="0">
                <a:effectLst/>
                <a:latin typeface="Calibri" panose="020F0502020204030204" pitchFamily="34" charset="0"/>
                <a:ea typeface="Times New Roman" panose="02020603050405020304" pitchFamily="18" charset="0"/>
                <a:cs typeface="Latha" panose="020B0604020202020204" pitchFamily="34" charset="0"/>
              </a:rPr>
              <a:t>MVC Pattern</a:t>
            </a:r>
            <a:br>
              <a:rPr lang="en-US" sz="2000" dirty="0">
                <a:effectLst/>
                <a:latin typeface="Calibri" panose="020F0502020204030204" pitchFamily="34" charset="0"/>
                <a:ea typeface="Times New Roman" panose="02020603050405020304" pitchFamily="18" charset="0"/>
                <a:cs typeface="Latha" panose="020B0604020202020204" pitchFamily="34" charset="0"/>
              </a:rPr>
            </a:br>
            <a:r>
              <a:rPr lang="en-US" sz="2000" dirty="0">
                <a:effectLst/>
                <a:latin typeface="Calibri" panose="020F0502020204030204" pitchFamily="34" charset="0"/>
                <a:ea typeface="Times New Roman" panose="02020603050405020304" pitchFamily="18" charset="0"/>
                <a:cs typeface="Latha" panose="020B0604020202020204" pitchFamily="34" charset="0"/>
              </a:rPr>
              <a:t>Design Pattern</a:t>
            </a:r>
            <a:br>
              <a:rPr lang="en-US" sz="2000" dirty="0">
                <a:effectLst/>
                <a:latin typeface="Calibri" panose="020F0502020204030204" pitchFamily="34" charset="0"/>
                <a:ea typeface="Times New Roman" panose="02020603050405020304" pitchFamily="18" charset="0"/>
                <a:cs typeface="Latha" panose="020B0604020202020204" pitchFamily="34" charset="0"/>
              </a:rPr>
            </a:br>
            <a:endParaRPr lang="en-US" sz="2000" dirty="0"/>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12</a:t>
            </a:fld>
            <a:endParaRPr lang="en-US" dirty="0"/>
          </a:p>
        </p:txBody>
      </p:sp>
      <p:sp>
        <p:nvSpPr>
          <p:cNvPr id="13" name="Text Placeholder 12">
            <a:extLst>
              <a:ext uri="{FF2B5EF4-FFF2-40B4-BE49-F238E27FC236}">
                <a16:creationId xmlns:a16="http://schemas.microsoft.com/office/drawing/2014/main" id="{2BFCD5F7-05B0-4CC5-B32C-4808F99ADF72}"/>
              </a:ext>
            </a:extLst>
          </p:cNvPr>
          <p:cNvSpPr>
            <a:spLocks noGrp="1"/>
          </p:cNvSpPr>
          <p:nvPr>
            <p:ph type="body" idx="1"/>
          </p:nvPr>
        </p:nvSpPr>
        <p:spPr>
          <a:xfrm>
            <a:off x="3286125" y="1200150"/>
            <a:ext cx="5251450" cy="914209"/>
          </a:xfrm>
        </p:spPr>
        <p:txBody>
          <a:bodyPr/>
          <a:lstStyle/>
          <a:p>
            <a:r>
              <a:rPr lang="en-IN" sz="2000" dirty="0"/>
              <a:t>TECHNOLOGY STACK:</a:t>
            </a:r>
          </a:p>
        </p:txBody>
      </p:sp>
    </p:spTree>
    <p:extLst>
      <p:ext uri="{BB962C8B-B14F-4D97-AF65-F5344CB8AC3E}">
        <p14:creationId xmlns:p14="http://schemas.microsoft.com/office/powerpoint/2010/main" val="29447653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DA247-2F35-4FB8-903D-FB32D7B852D9}"/>
              </a:ext>
            </a:extLst>
          </p:cNvPr>
          <p:cNvSpPr>
            <a:spLocks noGrp="1"/>
          </p:cNvSpPr>
          <p:nvPr>
            <p:ph type="title"/>
          </p:nvPr>
        </p:nvSpPr>
        <p:spPr>
          <a:xfrm>
            <a:off x="594519" y="219075"/>
            <a:ext cx="11002962" cy="543954"/>
          </a:xfrm>
          <a:solidFill>
            <a:schemeClr val="accent2"/>
          </a:solidFill>
        </p:spPr>
        <p:txBody>
          <a:bodyPr/>
          <a:lstStyle/>
          <a:p>
            <a:r>
              <a:rPr lang="en-IN" sz="2400" dirty="0"/>
              <a:t>SYSTEM ARCHITECTURE</a:t>
            </a:r>
            <a:endParaRPr lang="en-US" sz="2400" dirty="0"/>
          </a:p>
        </p:txBody>
      </p:sp>
      <p:sp>
        <p:nvSpPr>
          <p:cNvPr id="3" name="Slide Number Placeholder 2">
            <a:extLst>
              <a:ext uri="{FF2B5EF4-FFF2-40B4-BE49-F238E27FC236}">
                <a16:creationId xmlns:a16="http://schemas.microsoft.com/office/drawing/2014/main" id="{FBDE7135-9153-4AEB-AC1F-4B951B7A76F2}"/>
              </a:ext>
            </a:extLst>
          </p:cNvPr>
          <p:cNvSpPr>
            <a:spLocks noGrp="1"/>
          </p:cNvSpPr>
          <p:nvPr>
            <p:ph type="sldNum" sz="quarter" idx="11"/>
          </p:nvPr>
        </p:nvSpPr>
        <p:spPr/>
        <p:txBody>
          <a:bodyPr/>
          <a:lstStyle/>
          <a:p>
            <a:fld id="{8C2E478F-E849-4A8C-AF1F-CBCC78A7CBFA}" type="slidenum">
              <a:rPr lang="en-US" smtClean="0"/>
              <a:t>13</a:t>
            </a:fld>
            <a:endParaRPr lang="en-US" dirty="0"/>
          </a:p>
        </p:txBody>
      </p:sp>
      <p:pic>
        <p:nvPicPr>
          <p:cNvPr id="4" name="Picture 3">
            <a:extLst>
              <a:ext uri="{FF2B5EF4-FFF2-40B4-BE49-F238E27FC236}">
                <a16:creationId xmlns:a16="http://schemas.microsoft.com/office/drawing/2014/main" id="{4F985484-1E34-4146-92E6-9A98D9E901F9}"/>
              </a:ext>
            </a:extLst>
          </p:cNvPr>
          <p:cNvPicPr>
            <a:picLocks noChangeAspect="1"/>
          </p:cNvPicPr>
          <p:nvPr/>
        </p:nvPicPr>
        <p:blipFill>
          <a:blip r:embed="rId2"/>
          <a:stretch>
            <a:fillRect/>
          </a:stretch>
        </p:blipFill>
        <p:spPr>
          <a:xfrm>
            <a:off x="1562100" y="866774"/>
            <a:ext cx="9277349" cy="5915026"/>
          </a:xfrm>
          <a:prstGeom prst="rect">
            <a:avLst/>
          </a:prstGeom>
        </p:spPr>
      </p:pic>
    </p:spTree>
    <p:extLst>
      <p:ext uri="{BB962C8B-B14F-4D97-AF65-F5344CB8AC3E}">
        <p14:creationId xmlns:p14="http://schemas.microsoft.com/office/powerpoint/2010/main" val="869470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8"/>
            <a:ext cx="11002961" cy="442198"/>
          </a:xfrm>
          <a:solidFill>
            <a:schemeClr val="bg2"/>
          </a:solidFill>
        </p:spPr>
        <p:txBody>
          <a:bodyPr>
            <a:normAutofit fontScale="90000"/>
          </a:bodyPr>
          <a:lstStyle/>
          <a:p>
            <a:r>
              <a:rPr lang="en-US" sz="2400" dirty="0"/>
              <a:t>activity diagram</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14</a:t>
            </a:fld>
            <a:endParaRPr lang="en-US" dirty="0"/>
          </a:p>
        </p:txBody>
      </p:sp>
      <p:pic>
        <p:nvPicPr>
          <p:cNvPr id="5" name="Picture 4">
            <a:extLst>
              <a:ext uri="{FF2B5EF4-FFF2-40B4-BE49-F238E27FC236}">
                <a16:creationId xmlns:a16="http://schemas.microsoft.com/office/drawing/2014/main" id="{C591028A-D99D-440C-8401-969BC184C50F}"/>
              </a:ext>
            </a:extLst>
          </p:cNvPr>
          <p:cNvPicPr>
            <a:picLocks noChangeAspect="1"/>
          </p:cNvPicPr>
          <p:nvPr/>
        </p:nvPicPr>
        <p:blipFill>
          <a:blip r:embed="rId2"/>
          <a:stretch>
            <a:fillRect/>
          </a:stretch>
        </p:blipFill>
        <p:spPr>
          <a:xfrm>
            <a:off x="0" y="1666117"/>
            <a:ext cx="9810749" cy="4858507"/>
          </a:xfrm>
          <a:prstGeom prst="rect">
            <a:avLst/>
          </a:prstGeom>
        </p:spPr>
      </p:pic>
    </p:spTree>
    <p:extLst>
      <p:ext uri="{BB962C8B-B14F-4D97-AF65-F5344CB8AC3E}">
        <p14:creationId xmlns:p14="http://schemas.microsoft.com/office/powerpoint/2010/main" val="27790956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7"/>
            <a:ext cx="11002961" cy="557784"/>
          </a:xfrm>
          <a:solidFill>
            <a:schemeClr val="bg2"/>
          </a:solidFill>
        </p:spPr>
        <p:txBody>
          <a:bodyPr>
            <a:normAutofit/>
          </a:bodyPr>
          <a:lstStyle/>
          <a:p>
            <a:r>
              <a:rPr lang="en-US" sz="2400" dirty="0"/>
              <a:t>Class diagram</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15</a:t>
            </a:fld>
            <a:endParaRPr lang="en-US" dirty="0"/>
          </a:p>
        </p:txBody>
      </p:sp>
      <p:pic>
        <p:nvPicPr>
          <p:cNvPr id="6" name="Picture 5">
            <a:extLst>
              <a:ext uri="{FF2B5EF4-FFF2-40B4-BE49-F238E27FC236}">
                <a16:creationId xmlns:a16="http://schemas.microsoft.com/office/drawing/2014/main" id="{26E63AFD-F309-4563-9B9E-3397E709D9B9}"/>
              </a:ext>
            </a:extLst>
          </p:cNvPr>
          <p:cNvPicPr>
            <a:picLocks noChangeAspect="1"/>
          </p:cNvPicPr>
          <p:nvPr/>
        </p:nvPicPr>
        <p:blipFill>
          <a:blip r:embed="rId2"/>
          <a:stretch>
            <a:fillRect/>
          </a:stretch>
        </p:blipFill>
        <p:spPr>
          <a:xfrm>
            <a:off x="0" y="1666118"/>
            <a:ext cx="10067926" cy="4934707"/>
          </a:xfrm>
          <a:prstGeom prst="rect">
            <a:avLst/>
          </a:prstGeom>
        </p:spPr>
      </p:pic>
    </p:spTree>
    <p:extLst>
      <p:ext uri="{BB962C8B-B14F-4D97-AF65-F5344CB8AC3E}">
        <p14:creationId xmlns:p14="http://schemas.microsoft.com/office/powerpoint/2010/main" val="9110896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B6F2A98-FE84-4753-BEB2-BB7E877E7437}"/>
              </a:ext>
            </a:extLst>
          </p:cNvPr>
          <p:cNvPicPr>
            <a:picLocks noChangeAspect="1"/>
          </p:cNvPicPr>
          <p:nvPr/>
        </p:nvPicPr>
        <p:blipFill>
          <a:blip r:embed="rId2"/>
          <a:stretch>
            <a:fillRect/>
          </a:stretch>
        </p:blipFill>
        <p:spPr>
          <a:xfrm>
            <a:off x="1" y="900827"/>
            <a:ext cx="11096624" cy="5957173"/>
          </a:xfrm>
          <a:prstGeom prst="rect">
            <a:avLst/>
          </a:prstGeom>
        </p:spPr>
      </p:pic>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7"/>
            <a:ext cx="11002961" cy="557784"/>
          </a:xfrm>
          <a:solidFill>
            <a:schemeClr val="bg2"/>
          </a:solidFill>
        </p:spPr>
        <p:txBody>
          <a:bodyPr>
            <a:normAutofit/>
          </a:bodyPr>
          <a:lstStyle/>
          <a:p>
            <a:r>
              <a:rPr lang="en-US" sz="2400" dirty="0"/>
              <a:t>Collaboration diagram</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16</a:t>
            </a:fld>
            <a:endParaRPr lang="en-US" dirty="0"/>
          </a:p>
        </p:txBody>
      </p:sp>
    </p:spTree>
    <p:extLst>
      <p:ext uri="{BB962C8B-B14F-4D97-AF65-F5344CB8AC3E}">
        <p14:creationId xmlns:p14="http://schemas.microsoft.com/office/powerpoint/2010/main" val="39974083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4B289B3-0B9A-4B7C-92E3-5994417C40B9}"/>
              </a:ext>
            </a:extLst>
          </p:cNvPr>
          <p:cNvPicPr>
            <a:picLocks noChangeAspect="1"/>
          </p:cNvPicPr>
          <p:nvPr/>
        </p:nvPicPr>
        <p:blipFill>
          <a:blip r:embed="rId2"/>
          <a:stretch>
            <a:fillRect/>
          </a:stretch>
        </p:blipFill>
        <p:spPr>
          <a:xfrm>
            <a:off x="-1" y="900827"/>
            <a:ext cx="11687967" cy="5932601"/>
          </a:xfrm>
          <a:prstGeom prst="rect">
            <a:avLst/>
          </a:prstGeom>
        </p:spPr>
      </p:pic>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6"/>
            <a:ext cx="11002960" cy="557784"/>
          </a:xfrm>
          <a:solidFill>
            <a:schemeClr val="bg2"/>
          </a:solidFill>
        </p:spPr>
        <p:txBody>
          <a:bodyPr>
            <a:normAutofit/>
          </a:bodyPr>
          <a:lstStyle/>
          <a:p>
            <a:r>
              <a:rPr lang="en-US" sz="2400" dirty="0"/>
              <a:t>sequence diagram</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17</a:t>
            </a:fld>
            <a:endParaRPr lang="en-US" dirty="0"/>
          </a:p>
        </p:txBody>
      </p:sp>
    </p:spTree>
    <p:extLst>
      <p:ext uri="{BB962C8B-B14F-4D97-AF65-F5344CB8AC3E}">
        <p14:creationId xmlns:p14="http://schemas.microsoft.com/office/powerpoint/2010/main" val="33811548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18</a:t>
            </a:fld>
            <a:endParaRPr lang="en-US" dirty="0"/>
          </a:p>
        </p:txBody>
      </p:sp>
      <p:pic>
        <p:nvPicPr>
          <p:cNvPr id="6" name="Picture 5">
            <a:extLst>
              <a:ext uri="{FF2B5EF4-FFF2-40B4-BE49-F238E27FC236}">
                <a16:creationId xmlns:a16="http://schemas.microsoft.com/office/drawing/2014/main" id="{E3B2A446-E3CC-4829-848D-F0E183175A75}"/>
              </a:ext>
            </a:extLst>
          </p:cNvPr>
          <p:cNvPicPr>
            <a:picLocks noChangeAspect="1"/>
          </p:cNvPicPr>
          <p:nvPr/>
        </p:nvPicPr>
        <p:blipFill>
          <a:blip r:embed="rId2"/>
          <a:stretch>
            <a:fillRect/>
          </a:stretch>
        </p:blipFill>
        <p:spPr>
          <a:xfrm>
            <a:off x="0" y="1000124"/>
            <a:ext cx="10963275" cy="5833303"/>
          </a:xfrm>
          <a:prstGeom prst="rect">
            <a:avLst/>
          </a:prstGeom>
        </p:spPr>
      </p:pic>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7"/>
            <a:ext cx="11002961" cy="365125"/>
          </a:xfrm>
          <a:solidFill>
            <a:schemeClr val="bg2"/>
          </a:solidFill>
        </p:spPr>
        <p:txBody>
          <a:bodyPr>
            <a:normAutofit fontScale="90000"/>
          </a:bodyPr>
          <a:lstStyle/>
          <a:p>
            <a:r>
              <a:rPr lang="en-US" sz="2400" dirty="0"/>
              <a:t>Use case diagram</a:t>
            </a:r>
          </a:p>
        </p:txBody>
      </p:sp>
    </p:spTree>
    <p:extLst>
      <p:ext uri="{BB962C8B-B14F-4D97-AF65-F5344CB8AC3E}">
        <p14:creationId xmlns:p14="http://schemas.microsoft.com/office/powerpoint/2010/main" val="2717613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7"/>
            <a:ext cx="5525293" cy="366826"/>
          </a:xfrm>
          <a:solidFill>
            <a:schemeClr val="bg2"/>
          </a:solidFill>
        </p:spPr>
        <p:txBody>
          <a:bodyPr>
            <a:normAutofit fontScale="90000"/>
          </a:bodyPr>
          <a:lstStyle/>
          <a:p>
            <a:pPr>
              <a:lnSpc>
                <a:spcPct val="115000"/>
              </a:lnSpc>
              <a:spcAft>
                <a:spcPts val="10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DFD Level 0</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19</a:t>
            </a:fld>
            <a:endParaRPr lang="en-US" dirty="0"/>
          </a:p>
        </p:txBody>
      </p:sp>
      <p:sp>
        <p:nvSpPr>
          <p:cNvPr id="63" name="Title 3">
            <a:extLst>
              <a:ext uri="{FF2B5EF4-FFF2-40B4-BE49-F238E27FC236}">
                <a16:creationId xmlns:a16="http://schemas.microsoft.com/office/drawing/2014/main" id="{9651000A-5A2E-4CA9-ADE1-E543C324AFB0}"/>
              </a:ext>
            </a:extLst>
          </p:cNvPr>
          <p:cNvSpPr txBox="1">
            <a:spLocks/>
          </p:cNvSpPr>
          <p:nvPr/>
        </p:nvSpPr>
        <p:spPr>
          <a:xfrm>
            <a:off x="6210299" y="900826"/>
            <a:ext cx="5477668" cy="354413"/>
          </a:xfrm>
          <a:prstGeom prst="rect">
            <a:avLst/>
          </a:prstGeom>
          <a:solidFill>
            <a:schemeClr val="bg2"/>
          </a:solidFill>
        </p:spPr>
        <p:txBody>
          <a:bodyPr vert="horz" lIns="91440" tIns="45720" rIns="91440" bIns="45720" rtlCol="0" anchor="ctr">
            <a:normAutofit fontScale="92500" lnSpcReduction="10000"/>
          </a:bodyPr>
          <a:lstStyle>
            <a:lvl1pPr algn="ctr" defTabSz="914400" rtl="0" eaLnBrk="1" latinLnBrk="0" hangingPunct="1">
              <a:lnSpc>
                <a:spcPct val="100000"/>
              </a:lnSpc>
              <a:spcBef>
                <a:spcPct val="0"/>
              </a:spcBef>
              <a:buNone/>
              <a:defRPr sz="4800" kern="1200" cap="all" spc="300" baseline="0">
                <a:solidFill>
                  <a:schemeClr val="tx1"/>
                </a:solidFill>
                <a:latin typeface="+mj-lt"/>
                <a:ea typeface="+mj-ea"/>
                <a:cs typeface="+mj-cs"/>
              </a:defRPr>
            </a:lvl1pPr>
          </a:lstStyle>
          <a:p>
            <a:pPr>
              <a:lnSpc>
                <a:spcPct val="115000"/>
              </a:lnSpc>
              <a:spcAft>
                <a:spcPts val="1000"/>
              </a:spcAft>
            </a:pPr>
            <a:r>
              <a:rPr lang="en-US" sz="1800" dirty="0">
                <a:latin typeface="Calibri" panose="020F0502020204030204" pitchFamily="34" charset="0"/>
                <a:ea typeface="Calibri" panose="020F0502020204030204" pitchFamily="34" charset="0"/>
                <a:cs typeface="Times New Roman" panose="02020603050405020304" pitchFamily="18" charset="0"/>
              </a:rPr>
              <a:t>DFD Level 1</a:t>
            </a:r>
            <a:endParaRPr lang="en-IN" sz="18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24FC0EC7-638C-45CD-B3D0-3B42716A504F}"/>
              </a:ext>
            </a:extLst>
          </p:cNvPr>
          <p:cNvPicPr>
            <a:picLocks noChangeAspect="1"/>
          </p:cNvPicPr>
          <p:nvPr/>
        </p:nvPicPr>
        <p:blipFill>
          <a:blip r:embed="rId2"/>
          <a:stretch>
            <a:fillRect/>
          </a:stretch>
        </p:blipFill>
        <p:spPr>
          <a:xfrm>
            <a:off x="198783" y="2914650"/>
            <a:ext cx="5678142" cy="2466975"/>
          </a:xfrm>
          <a:prstGeom prst="rect">
            <a:avLst/>
          </a:prstGeom>
        </p:spPr>
      </p:pic>
      <p:pic>
        <p:nvPicPr>
          <p:cNvPr id="9" name="Picture 8">
            <a:extLst>
              <a:ext uri="{FF2B5EF4-FFF2-40B4-BE49-F238E27FC236}">
                <a16:creationId xmlns:a16="http://schemas.microsoft.com/office/drawing/2014/main" id="{49FD2B76-D2CF-4FC3-B657-8F01401F4178}"/>
              </a:ext>
            </a:extLst>
          </p:cNvPr>
          <p:cNvPicPr>
            <a:picLocks noChangeAspect="1"/>
          </p:cNvPicPr>
          <p:nvPr/>
        </p:nvPicPr>
        <p:blipFill>
          <a:blip r:embed="rId3"/>
          <a:stretch>
            <a:fillRect/>
          </a:stretch>
        </p:blipFill>
        <p:spPr>
          <a:xfrm>
            <a:off x="6096000" y="1458611"/>
            <a:ext cx="5897217" cy="5009692"/>
          </a:xfrm>
          <a:prstGeom prst="rect">
            <a:avLst/>
          </a:prstGeom>
        </p:spPr>
      </p:pic>
    </p:spTree>
    <p:extLst>
      <p:ext uri="{BB962C8B-B14F-4D97-AF65-F5344CB8AC3E}">
        <p14:creationId xmlns:p14="http://schemas.microsoft.com/office/powerpoint/2010/main" val="3218804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A87B3-0A27-4EE9-979E-B69581E476F0}"/>
              </a:ext>
            </a:extLst>
          </p:cNvPr>
          <p:cNvSpPr>
            <a:spLocks noGrp="1"/>
          </p:cNvSpPr>
          <p:nvPr>
            <p:ph type="title"/>
          </p:nvPr>
        </p:nvSpPr>
        <p:spPr>
          <a:xfrm>
            <a:off x="161304" y="166741"/>
            <a:ext cx="11869392" cy="559628"/>
          </a:xfrm>
          <a:solidFill>
            <a:schemeClr val="accent2"/>
          </a:solidFill>
        </p:spPr>
        <p:txBody>
          <a:bodyPr/>
          <a:lstStyle/>
          <a:p>
            <a:pPr algn="ctr"/>
            <a:r>
              <a:rPr lang="en-IN" sz="2400" b="1" dirty="0">
                <a:effectLst>
                  <a:outerShdw blurRad="38100" dist="38100" dir="2700000" algn="tl">
                    <a:srgbClr val="000000">
                      <a:alpha val="43137"/>
                    </a:srgbClr>
                  </a:outerShdw>
                </a:effectLst>
              </a:rPr>
              <a:t>INTRODUCTION</a:t>
            </a:r>
            <a:endParaRPr lang="en-US" sz="2400" b="1" dirty="0">
              <a:effectLst>
                <a:outerShdw blurRad="38100" dist="38100" dir="2700000" algn="tl">
                  <a:srgbClr val="000000">
                    <a:alpha val="43137"/>
                  </a:srgbClr>
                </a:outerShdw>
              </a:effectLst>
            </a:endParaRPr>
          </a:p>
        </p:txBody>
      </p:sp>
      <p:sp>
        <p:nvSpPr>
          <p:cNvPr id="6" name="Text Placeholder 5">
            <a:extLst>
              <a:ext uri="{FF2B5EF4-FFF2-40B4-BE49-F238E27FC236}">
                <a16:creationId xmlns:a16="http://schemas.microsoft.com/office/drawing/2014/main" id="{F3C89A40-EEAA-43AB-9A3A-B2CFDE450F1B}"/>
              </a:ext>
            </a:extLst>
          </p:cNvPr>
          <p:cNvSpPr>
            <a:spLocks noGrp="1"/>
          </p:cNvSpPr>
          <p:nvPr>
            <p:ph type="body" sz="quarter" idx="15"/>
          </p:nvPr>
        </p:nvSpPr>
        <p:spPr>
          <a:xfrm>
            <a:off x="304800" y="819149"/>
            <a:ext cx="11487150" cy="5724525"/>
          </a:xfrm>
        </p:spPr>
        <p:txBody>
          <a:bodyPr/>
          <a:lstStyle/>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In a supply chain management system the smart tags(like QR,NFC) are used in order to store the product details. By that the consumers can also track the products during entire life cycle. Product consumers have no knowledge about the data’s that is provided in the smart tags by the smart tag creators and stack holders are true or not. The DL-Tags solution steps into this environment to offer a decentralized, privacy-preserving, and verifiable management of Smart Tags during a product’s lifecycle. </a:t>
            </a: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The solution is based on distributed ledger technology(DLT) and uses the Block chain to mediate interactions between the stakeholders during a product’s exchange process. </a:t>
            </a: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Our work describes the DL-Tags solution and includes a cost analysis of all implemented transactions on the Blockchain. The proposed solution provides evidence of the product’s origin and its journey across the supply chain while preventing tag duplication and manipulation. It is among the first documented practical solutions using DLT and IoT for supply chain management, which is designed to be distributed ledger agnostic</a:t>
            </a:r>
            <a:r>
              <a:rPr lang="en-US" sz="1600" dirty="0"/>
              <a:t>.</a:t>
            </a:r>
          </a:p>
        </p:txBody>
      </p:sp>
      <p:sp>
        <p:nvSpPr>
          <p:cNvPr id="7" name="Slide Number Placeholder 6">
            <a:extLst>
              <a:ext uri="{FF2B5EF4-FFF2-40B4-BE49-F238E27FC236}">
                <a16:creationId xmlns:a16="http://schemas.microsoft.com/office/drawing/2014/main" id="{F29F8048-1E86-48F4-B246-D2F8C54B7EB1}"/>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16490989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95327" y="900827"/>
            <a:ext cx="5495924" cy="461248"/>
          </a:xfrm>
          <a:solidFill>
            <a:schemeClr val="bg2"/>
          </a:solidFill>
        </p:spPr>
        <p:txBody>
          <a:bodyPr>
            <a:normAutofit/>
          </a:bodyPr>
          <a:lstStyle/>
          <a:p>
            <a:pPr>
              <a:lnSpc>
                <a:spcPct val="115000"/>
              </a:lnSpc>
              <a:spcAft>
                <a:spcPts val="10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DFD Level 2</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20</a:t>
            </a:fld>
            <a:endParaRPr lang="en-US" dirty="0"/>
          </a:p>
        </p:txBody>
      </p:sp>
      <p:sp>
        <p:nvSpPr>
          <p:cNvPr id="63" name="Title 3">
            <a:extLst>
              <a:ext uri="{FF2B5EF4-FFF2-40B4-BE49-F238E27FC236}">
                <a16:creationId xmlns:a16="http://schemas.microsoft.com/office/drawing/2014/main" id="{9651000A-5A2E-4CA9-ADE1-E543C324AFB0}"/>
              </a:ext>
            </a:extLst>
          </p:cNvPr>
          <p:cNvSpPr txBox="1">
            <a:spLocks/>
          </p:cNvSpPr>
          <p:nvPr/>
        </p:nvSpPr>
        <p:spPr>
          <a:xfrm>
            <a:off x="6186484" y="900827"/>
            <a:ext cx="5495924" cy="448836"/>
          </a:xfrm>
          <a:prstGeom prst="rect">
            <a:avLst/>
          </a:prstGeom>
          <a:solidFill>
            <a:schemeClr val="bg2"/>
          </a:solidFill>
        </p:spPr>
        <p:txBody>
          <a:bodyPr vert="horz" lIns="91440" tIns="45720" rIns="91440" bIns="45720" rtlCol="0" anchor="ctr">
            <a:normAutofit/>
          </a:bodyPr>
          <a:lstStyle>
            <a:lvl1pPr algn="ctr" defTabSz="914400" rtl="0" eaLnBrk="1" latinLnBrk="0" hangingPunct="1">
              <a:lnSpc>
                <a:spcPct val="100000"/>
              </a:lnSpc>
              <a:spcBef>
                <a:spcPct val="0"/>
              </a:spcBef>
              <a:buNone/>
              <a:defRPr sz="4800" kern="1200" cap="all" spc="300" baseline="0">
                <a:solidFill>
                  <a:schemeClr val="tx1"/>
                </a:solidFill>
                <a:latin typeface="+mj-lt"/>
                <a:ea typeface="+mj-ea"/>
                <a:cs typeface="+mj-cs"/>
              </a:defRPr>
            </a:lvl1pPr>
          </a:lstStyle>
          <a:p>
            <a:pPr>
              <a:lnSpc>
                <a:spcPct val="115000"/>
              </a:lnSpc>
              <a:spcAft>
                <a:spcPts val="1000"/>
              </a:spcAft>
            </a:pPr>
            <a:r>
              <a:rPr lang="en-US" sz="1800" dirty="0">
                <a:latin typeface="Calibri" panose="020F0502020204030204" pitchFamily="34" charset="0"/>
                <a:ea typeface="Calibri" panose="020F0502020204030204" pitchFamily="34" charset="0"/>
                <a:cs typeface="Times New Roman" panose="02020603050405020304" pitchFamily="18" charset="0"/>
              </a:rPr>
              <a:t>DFD Level 3</a:t>
            </a:r>
            <a:endParaRPr lang="en-IN" sz="18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14C0B1F1-538D-4E8F-9E11-C00EE98552B0}"/>
              </a:ext>
            </a:extLst>
          </p:cNvPr>
          <p:cNvPicPr>
            <a:picLocks noChangeAspect="1"/>
          </p:cNvPicPr>
          <p:nvPr/>
        </p:nvPicPr>
        <p:blipFill>
          <a:blip r:embed="rId2"/>
          <a:stretch>
            <a:fillRect/>
          </a:stretch>
        </p:blipFill>
        <p:spPr>
          <a:xfrm>
            <a:off x="437358" y="2108763"/>
            <a:ext cx="5495924" cy="3873174"/>
          </a:xfrm>
          <a:prstGeom prst="rect">
            <a:avLst/>
          </a:prstGeom>
        </p:spPr>
      </p:pic>
      <p:pic>
        <p:nvPicPr>
          <p:cNvPr id="9" name="Picture 8">
            <a:extLst>
              <a:ext uri="{FF2B5EF4-FFF2-40B4-BE49-F238E27FC236}">
                <a16:creationId xmlns:a16="http://schemas.microsoft.com/office/drawing/2014/main" id="{65EE98BE-E398-46DD-B191-A5BABF468E71}"/>
              </a:ext>
            </a:extLst>
          </p:cNvPr>
          <p:cNvPicPr>
            <a:picLocks noChangeAspect="1"/>
          </p:cNvPicPr>
          <p:nvPr/>
        </p:nvPicPr>
        <p:blipFill>
          <a:blip r:embed="rId3"/>
          <a:stretch>
            <a:fillRect/>
          </a:stretch>
        </p:blipFill>
        <p:spPr>
          <a:xfrm>
            <a:off x="6064700" y="1919859"/>
            <a:ext cx="5770013" cy="4165102"/>
          </a:xfrm>
          <a:prstGeom prst="rect">
            <a:avLst/>
          </a:prstGeom>
        </p:spPr>
      </p:pic>
    </p:spTree>
    <p:extLst>
      <p:ext uri="{BB962C8B-B14F-4D97-AF65-F5344CB8AC3E}">
        <p14:creationId xmlns:p14="http://schemas.microsoft.com/office/powerpoint/2010/main" val="21933409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161925" y="457200"/>
            <a:ext cx="11582401" cy="781049"/>
          </a:xfrm>
          <a:solidFill>
            <a:schemeClr val="accent2"/>
          </a:solidFill>
          <a:ln>
            <a:solidFill>
              <a:schemeClr val="accent1">
                <a:lumMod val="75000"/>
              </a:schemeClr>
            </a:solidFill>
          </a:ln>
        </p:spPr>
        <p:txBody>
          <a:bodyPr/>
          <a:lstStyle/>
          <a:p>
            <a:pPr algn="ctr"/>
            <a:r>
              <a:rPr lang="en-US" sz="2400" dirty="0"/>
              <a:t>Modules</a:t>
            </a:r>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266699" y="2758315"/>
            <a:ext cx="11372851" cy="2189922"/>
          </a:xfrm>
        </p:spPr>
        <p:txBody>
          <a:bodyPr>
            <a:normAutofit/>
          </a:bodyPr>
          <a:lstStyle/>
          <a:p>
            <a:pPr marL="0" indent="0" algn="ctr">
              <a:buNone/>
            </a:pPr>
            <a:r>
              <a:rPr lang="en-IN" sz="2000" b="1" dirty="0">
                <a:solidFill>
                  <a:schemeClr val="accent2">
                    <a:lumMod val="75000"/>
                  </a:schemeClr>
                </a:solidFill>
                <a:latin typeface="Times New Roman" pitchFamily="18" charset="0"/>
                <a:cs typeface="Times New Roman" pitchFamily="18" charset="0"/>
              </a:rPr>
              <a:t>MODULE 1: </a:t>
            </a:r>
            <a:r>
              <a:rPr lang="en-IN" sz="2000" b="1" dirty="0">
                <a:latin typeface="Times New Roman" pitchFamily="18" charset="0"/>
                <a:cs typeface="Times New Roman" pitchFamily="18" charset="0"/>
              </a:rPr>
              <a:t>CREATING SUPPLIERS</a:t>
            </a:r>
          </a:p>
          <a:p>
            <a:pPr marL="0" indent="0" algn="ctr">
              <a:buNone/>
            </a:pPr>
            <a:r>
              <a:rPr lang="en-IN" sz="2000" b="1" dirty="0">
                <a:solidFill>
                  <a:schemeClr val="accent2">
                    <a:lumMod val="75000"/>
                  </a:schemeClr>
                </a:solidFill>
                <a:latin typeface="Times New Roman" pitchFamily="18" charset="0"/>
                <a:cs typeface="Times New Roman" pitchFamily="18" charset="0"/>
              </a:rPr>
              <a:t>MODULE 2: </a:t>
            </a:r>
            <a:r>
              <a:rPr lang="en-IN" sz="2000" b="1" dirty="0"/>
              <a:t>MANUFACTURE PROCESS</a:t>
            </a:r>
          </a:p>
          <a:p>
            <a:pPr marL="0" indent="0" algn="ctr">
              <a:buNone/>
            </a:pPr>
            <a:r>
              <a:rPr lang="en-IN" sz="2000" b="1" dirty="0">
                <a:solidFill>
                  <a:schemeClr val="accent2">
                    <a:lumMod val="75000"/>
                  </a:schemeClr>
                </a:solidFill>
                <a:latin typeface="Times New Roman" pitchFamily="18" charset="0"/>
                <a:cs typeface="Times New Roman" pitchFamily="18" charset="0"/>
              </a:rPr>
              <a:t>MODULE 3: </a:t>
            </a:r>
            <a:r>
              <a:rPr lang="en-IN" sz="2000" b="1" dirty="0"/>
              <a:t>DISTRIBUTORS TRANSACTIONS</a:t>
            </a:r>
          </a:p>
          <a:p>
            <a:pPr marL="0" indent="0" algn="ctr">
              <a:buNone/>
            </a:pPr>
            <a:r>
              <a:rPr lang="en-IN" sz="2000" b="1" dirty="0">
                <a:solidFill>
                  <a:schemeClr val="accent2">
                    <a:lumMod val="75000"/>
                  </a:schemeClr>
                </a:solidFill>
                <a:latin typeface="Times New Roman" pitchFamily="18" charset="0"/>
                <a:cs typeface="Times New Roman" pitchFamily="18" charset="0"/>
              </a:rPr>
              <a:t>MODULE 4: </a:t>
            </a:r>
            <a:r>
              <a:rPr lang="en-IN" sz="2000" b="1" dirty="0"/>
              <a:t>PRODUCT VERIFICATION</a:t>
            </a:r>
          </a:p>
          <a:p>
            <a:pPr marL="0" indent="0" algn="ctr">
              <a:buNone/>
            </a:pPr>
            <a:endParaRPr lang="en-IN" sz="2000" b="1" dirty="0"/>
          </a:p>
        </p:txBody>
      </p:sp>
      <p:sp>
        <p:nvSpPr>
          <p:cNvPr id="6" name="Slide Number Placeholder 5">
            <a:extLst>
              <a:ext uri="{FF2B5EF4-FFF2-40B4-BE49-F238E27FC236}">
                <a16:creationId xmlns:a16="http://schemas.microsoft.com/office/drawing/2014/main" id="{929F2A82-A1C3-4571-9ED3-A0EC079893EC}"/>
              </a:ext>
            </a:extLst>
          </p:cNvPr>
          <p:cNvSpPr>
            <a:spLocks noGrp="1"/>
          </p:cNvSpPr>
          <p:nvPr>
            <p:ph type="sldNum" sz="quarter" idx="4"/>
          </p:nvPr>
        </p:nvSpPr>
        <p:spPr/>
        <p:txBody>
          <a:bodyPr/>
          <a:lstStyle/>
          <a:p>
            <a:fld id="{8C2E478F-E849-4A8C-AF1F-CBCC78A7CBFA}" type="slidenum">
              <a:rPr lang="en-US" smtClean="0"/>
              <a:t>21</a:t>
            </a:fld>
            <a:endParaRPr lang="en-US" dirty="0"/>
          </a:p>
        </p:txBody>
      </p:sp>
    </p:spTree>
    <p:extLst>
      <p:ext uri="{BB962C8B-B14F-4D97-AF65-F5344CB8AC3E}">
        <p14:creationId xmlns:p14="http://schemas.microsoft.com/office/powerpoint/2010/main" val="20168846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161925" y="457200"/>
            <a:ext cx="11582401" cy="781049"/>
          </a:xfrm>
          <a:solidFill>
            <a:schemeClr val="accent2"/>
          </a:solidFill>
          <a:ln>
            <a:solidFill>
              <a:schemeClr val="accent1">
                <a:lumMod val="75000"/>
              </a:schemeClr>
            </a:solidFill>
          </a:ln>
        </p:spPr>
        <p:txBody>
          <a:bodyPr/>
          <a:lstStyle/>
          <a:p>
            <a:pPr algn="ctr"/>
            <a:r>
              <a:rPr lang="en-US" sz="2400" dirty="0"/>
              <a:t>Modules description</a:t>
            </a:r>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371475" y="1581978"/>
            <a:ext cx="11372851" cy="4886325"/>
          </a:xfrm>
        </p:spPr>
        <p:txBody>
          <a:bodyPr>
            <a:normAutofit/>
          </a:bodyPr>
          <a:lstStyle/>
          <a:p>
            <a:pPr marL="0" indent="0" algn="ctr">
              <a:buNone/>
            </a:pPr>
            <a:r>
              <a:rPr lang="en-IN" sz="2000" b="1" dirty="0">
                <a:solidFill>
                  <a:schemeClr val="accent2">
                    <a:lumMod val="75000"/>
                  </a:schemeClr>
                </a:solidFill>
                <a:latin typeface="Times New Roman" pitchFamily="18" charset="0"/>
                <a:cs typeface="Times New Roman" pitchFamily="18" charset="0"/>
              </a:rPr>
              <a:t>MODULE 1: </a:t>
            </a:r>
            <a:r>
              <a:rPr lang="en-IN" sz="2000" b="1" dirty="0">
                <a:latin typeface="Times New Roman" pitchFamily="18" charset="0"/>
                <a:cs typeface="Times New Roman" pitchFamily="18" charset="0"/>
              </a:rPr>
              <a:t>CREATING SUPPLIERS:</a:t>
            </a:r>
          </a:p>
          <a:p>
            <a:pPr marL="0" indent="0" algn="just">
              <a:buNone/>
            </a:pPr>
            <a:r>
              <a:rPr lang="en-IN" sz="2000" dirty="0">
                <a:latin typeface="Times New Roman" pitchFamily="18" charset="0"/>
                <a:cs typeface="Times New Roman" pitchFamily="18" charset="0"/>
              </a:rPr>
              <a:t>First registration. The registration form contains supplier details. Then login. Supplier sells the products to all manufactures what the produce.</a:t>
            </a:r>
            <a:endParaRPr lang="en-US" sz="2000" dirty="0">
              <a:latin typeface="Times New Roman" pitchFamily="18" charset="0"/>
              <a:cs typeface="Times New Roman" pitchFamily="18" charset="0"/>
            </a:endParaRPr>
          </a:p>
          <a:p>
            <a:pPr marL="0" indent="0" algn="ctr">
              <a:buNone/>
            </a:pPr>
            <a:r>
              <a:rPr lang="en-IN" sz="2000" b="1" dirty="0">
                <a:solidFill>
                  <a:schemeClr val="accent2">
                    <a:lumMod val="75000"/>
                  </a:schemeClr>
                </a:solidFill>
                <a:latin typeface="Times New Roman" pitchFamily="18" charset="0"/>
                <a:cs typeface="Times New Roman" pitchFamily="18" charset="0"/>
              </a:rPr>
              <a:t>MODULE 2: </a:t>
            </a:r>
            <a:r>
              <a:rPr lang="en-IN" sz="2000" b="1" dirty="0"/>
              <a:t>MANUFACTURE PROCESS:</a:t>
            </a:r>
          </a:p>
          <a:p>
            <a:pPr marL="0" indent="0" algn="just">
              <a:buNone/>
            </a:pPr>
            <a:r>
              <a:rPr lang="en-IN" sz="2000" dirty="0">
                <a:latin typeface="Times New Roman" pitchFamily="18" charset="0"/>
                <a:cs typeface="Times New Roman" pitchFamily="18" charset="0"/>
              </a:rPr>
              <a:t>The manufacturer initially creates the account. They will analyse the raw materials and the manufacturer will request the quantity of raw materials to the supplier. Then suppliers will accept the request from manufacturer and raw material will be added to the manufacturer inventory. The manufacture will send the product ID to the block chain and then the created product will be added to manufacturer shipment. From the block chain the manufacturer will retrieve the product</a:t>
            </a:r>
            <a:endParaRPr lang="en-US" sz="2000" dirty="0">
              <a:latin typeface="Times New Roman" pitchFamily="18" charset="0"/>
              <a:cs typeface="Times New Roman" pitchFamily="18" charset="0"/>
            </a:endParaRPr>
          </a:p>
        </p:txBody>
      </p:sp>
      <p:sp>
        <p:nvSpPr>
          <p:cNvPr id="6" name="Slide Number Placeholder 5">
            <a:extLst>
              <a:ext uri="{FF2B5EF4-FFF2-40B4-BE49-F238E27FC236}">
                <a16:creationId xmlns:a16="http://schemas.microsoft.com/office/drawing/2014/main" id="{929F2A82-A1C3-4571-9ED3-A0EC079893EC}"/>
              </a:ext>
            </a:extLst>
          </p:cNvPr>
          <p:cNvSpPr>
            <a:spLocks noGrp="1"/>
          </p:cNvSpPr>
          <p:nvPr>
            <p:ph type="sldNum" sz="quarter" idx="4"/>
          </p:nvPr>
        </p:nvSpPr>
        <p:spPr/>
        <p:txBody>
          <a:bodyPr/>
          <a:lstStyle/>
          <a:p>
            <a:fld id="{8C2E478F-E849-4A8C-AF1F-CBCC78A7CBFA}" type="slidenum">
              <a:rPr lang="en-US" smtClean="0"/>
              <a:t>22</a:t>
            </a:fld>
            <a:endParaRPr lang="en-US" dirty="0"/>
          </a:p>
        </p:txBody>
      </p:sp>
    </p:spTree>
    <p:extLst>
      <p:ext uri="{BB962C8B-B14F-4D97-AF65-F5344CB8AC3E}">
        <p14:creationId xmlns:p14="http://schemas.microsoft.com/office/powerpoint/2010/main" val="32569188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228600" y="523875"/>
            <a:ext cx="11582401" cy="647700"/>
          </a:xfrm>
          <a:solidFill>
            <a:schemeClr val="accent2"/>
          </a:solidFill>
          <a:ln>
            <a:solidFill>
              <a:schemeClr val="accent1">
                <a:lumMod val="75000"/>
              </a:schemeClr>
            </a:solidFill>
          </a:ln>
        </p:spPr>
        <p:txBody>
          <a:bodyPr/>
          <a:lstStyle/>
          <a:p>
            <a:pPr algn="ctr"/>
            <a:r>
              <a:rPr lang="en-US" sz="2400" dirty="0"/>
              <a:t>Modules description</a:t>
            </a:r>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228600" y="1724025"/>
            <a:ext cx="11582401" cy="4486275"/>
          </a:xfrm>
        </p:spPr>
        <p:txBody>
          <a:bodyPr>
            <a:normAutofit/>
          </a:bodyPr>
          <a:lstStyle/>
          <a:p>
            <a:pPr marL="0" indent="0" algn="ctr">
              <a:buNone/>
            </a:pPr>
            <a:r>
              <a:rPr lang="en-IN" sz="2000" b="1" dirty="0">
                <a:solidFill>
                  <a:schemeClr val="accent2">
                    <a:lumMod val="75000"/>
                  </a:schemeClr>
                </a:solidFill>
                <a:latin typeface="Times New Roman" pitchFamily="18" charset="0"/>
                <a:cs typeface="Times New Roman" pitchFamily="18" charset="0"/>
              </a:rPr>
              <a:t>MODULE 3: </a:t>
            </a:r>
            <a:r>
              <a:rPr lang="en-IN" sz="2000" b="1" dirty="0"/>
              <a:t>DISTRIBUTORS TRANSACTIONS:</a:t>
            </a:r>
          </a:p>
          <a:p>
            <a:pPr marL="0" indent="0" algn="just">
              <a:buNone/>
            </a:pPr>
            <a:r>
              <a:rPr lang="en-IN" sz="2000" dirty="0">
                <a:latin typeface="Times New Roman" pitchFamily="18" charset="0"/>
                <a:cs typeface="Times New Roman" pitchFamily="18" charset="0"/>
              </a:rPr>
              <a:t>The registration part contains distributer details. And login. The distributer will be seeing the product in the manufacturer cart and then buying product by the distributer will be added to the block chain. The distributers maintains the KYC form for adding duplicate products, it cannot be stored in blockchain</a:t>
            </a:r>
            <a:endParaRPr lang="en-US" sz="2000" dirty="0">
              <a:latin typeface="Times New Roman" pitchFamily="18" charset="0"/>
              <a:cs typeface="Times New Roman" pitchFamily="18" charset="0"/>
            </a:endParaRPr>
          </a:p>
          <a:p>
            <a:pPr marL="0" indent="0" algn="ctr">
              <a:buNone/>
            </a:pPr>
            <a:r>
              <a:rPr lang="en-IN" sz="2000" b="1" dirty="0">
                <a:solidFill>
                  <a:schemeClr val="accent2">
                    <a:lumMod val="75000"/>
                  </a:schemeClr>
                </a:solidFill>
                <a:latin typeface="Times New Roman" pitchFamily="18" charset="0"/>
                <a:cs typeface="Times New Roman" pitchFamily="18" charset="0"/>
              </a:rPr>
              <a:t>MODULE 4: </a:t>
            </a:r>
            <a:r>
              <a:rPr lang="en-IN" sz="2000" b="1" dirty="0"/>
              <a:t>PRODUCT VERIFICATION:</a:t>
            </a:r>
          </a:p>
          <a:p>
            <a:pPr marL="0" indent="0" algn="just">
              <a:buNone/>
            </a:pPr>
            <a:r>
              <a:rPr lang="en-IN" sz="2000" dirty="0">
                <a:latin typeface="Times New Roman" pitchFamily="18" charset="0"/>
                <a:cs typeface="Times New Roman" pitchFamily="18" charset="0"/>
              </a:rPr>
              <a:t>There are two types of consumers. One is order the product without knowing the product details. So they cannot identify the product is duplicate or original. The second type of customer i8s view the full details of the product what they are buying so they view the blockchain content.</a:t>
            </a:r>
            <a:endParaRPr lang="en-US" sz="2000" dirty="0">
              <a:latin typeface="Times New Roman" pitchFamily="18" charset="0"/>
              <a:cs typeface="Times New Roman" pitchFamily="18" charset="0"/>
            </a:endParaRPr>
          </a:p>
        </p:txBody>
      </p:sp>
      <p:sp>
        <p:nvSpPr>
          <p:cNvPr id="6" name="Slide Number Placeholder 5">
            <a:extLst>
              <a:ext uri="{FF2B5EF4-FFF2-40B4-BE49-F238E27FC236}">
                <a16:creationId xmlns:a16="http://schemas.microsoft.com/office/drawing/2014/main" id="{929F2A82-A1C3-4571-9ED3-A0EC079893EC}"/>
              </a:ext>
            </a:extLst>
          </p:cNvPr>
          <p:cNvSpPr>
            <a:spLocks noGrp="1"/>
          </p:cNvSpPr>
          <p:nvPr>
            <p:ph type="sldNum" sz="quarter" idx="4"/>
          </p:nvPr>
        </p:nvSpPr>
        <p:spPr/>
        <p:txBody>
          <a:bodyPr/>
          <a:lstStyle/>
          <a:p>
            <a:fld id="{8C2E478F-E849-4A8C-AF1F-CBCC78A7CBFA}" type="slidenum">
              <a:rPr lang="en-US" smtClean="0"/>
              <a:t>23</a:t>
            </a:fld>
            <a:endParaRPr lang="en-US" dirty="0"/>
          </a:p>
        </p:txBody>
      </p:sp>
    </p:spTree>
    <p:extLst>
      <p:ext uri="{BB962C8B-B14F-4D97-AF65-F5344CB8AC3E}">
        <p14:creationId xmlns:p14="http://schemas.microsoft.com/office/powerpoint/2010/main" val="32167492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792310"/>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TESTING</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24</a:t>
            </a:fld>
            <a:endParaRPr lang="en-US" dirty="0"/>
          </a:p>
        </p:txBody>
      </p:sp>
      <p:graphicFrame>
        <p:nvGraphicFramePr>
          <p:cNvPr id="2" name="Table 2">
            <a:extLst>
              <a:ext uri="{FF2B5EF4-FFF2-40B4-BE49-F238E27FC236}">
                <a16:creationId xmlns:a16="http://schemas.microsoft.com/office/drawing/2014/main" id="{C7F5D816-6B08-46A5-8036-C01718C4BD80}"/>
              </a:ext>
            </a:extLst>
          </p:cNvPr>
          <p:cNvGraphicFramePr>
            <a:graphicFrameLocks noGrp="1"/>
          </p:cNvGraphicFramePr>
          <p:nvPr>
            <p:extLst>
              <p:ext uri="{D42A27DB-BD31-4B8C-83A1-F6EECF244321}">
                <p14:modId xmlns:p14="http://schemas.microsoft.com/office/powerpoint/2010/main" val="3749104236"/>
              </p:ext>
            </p:extLst>
          </p:nvPr>
        </p:nvGraphicFramePr>
        <p:xfrm>
          <a:off x="669925" y="1862667"/>
          <a:ext cx="10517364" cy="4775602"/>
        </p:xfrm>
        <a:graphic>
          <a:graphicData uri="http://schemas.openxmlformats.org/drawingml/2006/table">
            <a:tbl>
              <a:tblPr firstRow="1" bandRow="1">
                <a:tableStyleId>{5C22544A-7EE6-4342-B048-85BDC9FD1C3A}</a:tableStyleId>
              </a:tblPr>
              <a:tblGrid>
                <a:gridCol w="1752894">
                  <a:extLst>
                    <a:ext uri="{9D8B030D-6E8A-4147-A177-3AD203B41FA5}">
                      <a16:colId xmlns:a16="http://schemas.microsoft.com/office/drawing/2014/main" val="176868676"/>
                    </a:ext>
                  </a:extLst>
                </a:gridCol>
                <a:gridCol w="1752894">
                  <a:extLst>
                    <a:ext uri="{9D8B030D-6E8A-4147-A177-3AD203B41FA5}">
                      <a16:colId xmlns:a16="http://schemas.microsoft.com/office/drawing/2014/main" val="748522254"/>
                    </a:ext>
                  </a:extLst>
                </a:gridCol>
                <a:gridCol w="1752894">
                  <a:extLst>
                    <a:ext uri="{9D8B030D-6E8A-4147-A177-3AD203B41FA5}">
                      <a16:colId xmlns:a16="http://schemas.microsoft.com/office/drawing/2014/main" val="461463025"/>
                    </a:ext>
                  </a:extLst>
                </a:gridCol>
                <a:gridCol w="1752894">
                  <a:extLst>
                    <a:ext uri="{9D8B030D-6E8A-4147-A177-3AD203B41FA5}">
                      <a16:colId xmlns:a16="http://schemas.microsoft.com/office/drawing/2014/main" val="3170627392"/>
                    </a:ext>
                  </a:extLst>
                </a:gridCol>
                <a:gridCol w="1752894">
                  <a:extLst>
                    <a:ext uri="{9D8B030D-6E8A-4147-A177-3AD203B41FA5}">
                      <a16:colId xmlns:a16="http://schemas.microsoft.com/office/drawing/2014/main" val="34918398"/>
                    </a:ext>
                  </a:extLst>
                </a:gridCol>
                <a:gridCol w="1752894">
                  <a:extLst>
                    <a:ext uri="{9D8B030D-6E8A-4147-A177-3AD203B41FA5}">
                      <a16:colId xmlns:a16="http://schemas.microsoft.com/office/drawing/2014/main" val="3017424283"/>
                    </a:ext>
                  </a:extLst>
                </a:gridCol>
              </a:tblGrid>
              <a:tr h="842264">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S.NO</a:t>
                      </a:r>
                      <a:endParaRPr lang="en-US" sz="1100" dirty="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ACTION</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INPUT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EXPECTED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ACTUAL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TEST RESULT</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4040667815"/>
                  </a:ext>
                </a:extLst>
              </a:tr>
              <a:tr h="2352699">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1.</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Enter the Name, Product Type, Email, Mobile Number, Address and Password for registration of supplier</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Name: XXX</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Product Type: RAM</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Email: </a:t>
                      </a:r>
                      <a:r>
                        <a:rPr lang="en-IN" sz="1200" u="sng" kern="1200" dirty="0">
                          <a:solidFill>
                            <a:srgbClr val="000000"/>
                          </a:solidFill>
                          <a:effectLst/>
                          <a:latin typeface="Times New Roman" panose="02020603050405020304" pitchFamily="18" charset="0"/>
                          <a:ea typeface="Times New Roman" panose="02020603050405020304" pitchFamily="18" charset="0"/>
                          <a:hlinkClick r:id="rId2"/>
                        </a:rPr>
                        <a:t>abc@gmail.com</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Mobile Number:</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9876543210</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Address: Gandhi Nagar, Chennai</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Password: ***</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XXX</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RAM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u="sng" kern="1200">
                          <a:solidFill>
                            <a:srgbClr val="000000"/>
                          </a:solidFill>
                          <a:effectLst/>
                          <a:latin typeface="Times New Roman" panose="02020603050405020304" pitchFamily="18" charset="0"/>
                          <a:ea typeface="Times New Roman" panose="02020603050405020304" pitchFamily="18" charset="0"/>
                          <a:hlinkClick r:id="rId2"/>
                        </a:rPr>
                        <a:t>abc@gmail.com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9876543210</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Gandhi Nagar, Chennai</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XXX</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RAM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u="sng" kern="1200">
                          <a:solidFill>
                            <a:srgbClr val="000000"/>
                          </a:solidFill>
                          <a:effectLst/>
                          <a:latin typeface="Times New Roman" panose="02020603050405020304" pitchFamily="18" charset="0"/>
                          <a:ea typeface="Times New Roman" panose="02020603050405020304" pitchFamily="18" charset="0"/>
                          <a:hlinkClick r:id="rId2"/>
                        </a:rPr>
                        <a:t>abc@gmail.com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9876543210</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Gandhi Nagar, Chennai</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1223555725"/>
                  </a:ext>
                </a:extLst>
              </a:tr>
              <a:tr h="1410673">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2.</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Compare username and password with registered field while login</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Email: </a:t>
                      </a:r>
                      <a:r>
                        <a:rPr lang="en-IN" sz="1200" u="sng" kern="1200">
                          <a:solidFill>
                            <a:srgbClr val="000000"/>
                          </a:solidFill>
                          <a:effectLst/>
                          <a:latin typeface="Times New Roman" panose="02020603050405020304" pitchFamily="18" charset="0"/>
                          <a:ea typeface="Times New Roman" panose="02020603050405020304" pitchFamily="18" charset="0"/>
                          <a:hlinkClick r:id="rId2"/>
                        </a:rPr>
                        <a:t>abc@gmail.com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Password: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It Redirects to </a:t>
                      </a:r>
                      <a:r>
                        <a:rPr lang="en-IN" sz="1200" b="1" kern="1200">
                          <a:solidFill>
                            <a:srgbClr val="000000"/>
                          </a:solidFill>
                          <a:effectLst/>
                          <a:latin typeface="Times New Roman" panose="02020603050405020304" pitchFamily="18" charset="0"/>
                          <a:ea typeface="Times New Roman" panose="02020603050405020304" pitchFamily="18" charset="0"/>
                        </a:rPr>
                        <a:t>SupplierAddProduct</a:t>
                      </a:r>
                      <a:r>
                        <a:rPr lang="en-IN" sz="1200" kern="1200">
                          <a:solidFill>
                            <a:srgbClr val="000000"/>
                          </a:solidFill>
                          <a:effectLst/>
                          <a:latin typeface="Times New Roman" panose="02020603050405020304" pitchFamily="18" charset="0"/>
                          <a:ea typeface="Times New Roman" panose="02020603050405020304" pitchFamily="18" charset="0"/>
                        </a:rPr>
                        <a:t> web page</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It Redirects to </a:t>
                      </a:r>
                      <a:r>
                        <a:rPr lang="en-IN" sz="1200" b="1" kern="1200">
                          <a:solidFill>
                            <a:srgbClr val="000000"/>
                          </a:solidFill>
                          <a:effectLst/>
                          <a:latin typeface="Times New Roman" panose="02020603050405020304" pitchFamily="18" charset="0"/>
                          <a:ea typeface="Times New Roman" panose="02020603050405020304" pitchFamily="18" charset="0"/>
                        </a:rPr>
                        <a:t>SupplierAddProduct</a:t>
                      </a:r>
                      <a:r>
                        <a:rPr lang="en-IN" sz="1200" kern="1200">
                          <a:solidFill>
                            <a:srgbClr val="000000"/>
                          </a:solidFill>
                          <a:effectLst/>
                          <a:latin typeface="Times New Roman" panose="02020603050405020304" pitchFamily="18" charset="0"/>
                          <a:ea typeface="Times New Roman" panose="02020603050405020304" pitchFamily="18" charset="0"/>
                        </a:rPr>
                        <a:t> web page</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2781659720"/>
                  </a:ext>
                </a:extLst>
              </a:tr>
            </a:tbl>
          </a:graphicData>
        </a:graphic>
      </p:graphicFrame>
      <p:sp>
        <p:nvSpPr>
          <p:cNvPr id="8" name="TextBox 7">
            <a:extLst>
              <a:ext uri="{FF2B5EF4-FFF2-40B4-BE49-F238E27FC236}">
                <a16:creationId xmlns:a16="http://schemas.microsoft.com/office/drawing/2014/main" id="{9437B561-98AC-4D98-9447-8F231EBDC60D}"/>
              </a:ext>
            </a:extLst>
          </p:cNvPr>
          <p:cNvSpPr txBox="1"/>
          <p:nvPr/>
        </p:nvSpPr>
        <p:spPr>
          <a:xfrm rot="10800000" flipV="1">
            <a:off x="1772443" y="1303880"/>
            <a:ext cx="10302874" cy="369332"/>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CREATING SUPPLIERS : SUPPLIER LOGIN ANALYSIS  (SCREENSHOT NO. 1)</a:t>
            </a:r>
            <a:endParaRPr lang="en-US" dirty="0"/>
          </a:p>
        </p:txBody>
      </p:sp>
    </p:spTree>
    <p:extLst>
      <p:ext uri="{BB962C8B-B14F-4D97-AF65-F5344CB8AC3E}">
        <p14:creationId xmlns:p14="http://schemas.microsoft.com/office/powerpoint/2010/main" val="2558754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792310"/>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TESTING</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25</a:t>
            </a:fld>
            <a:endParaRPr lang="en-US" dirty="0"/>
          </a:p>
        </p:txBody>
      </p:sp>
      <p:sp>
        <p:nvSpPr>
          <p:cNvPr id="5" name="TextBox 4">
            <a:extLst>
              <a:ext uri="{FF2B5EF4-FFF2-40B4-BE49-F238E27FC236}">
                <a16:creationId xmlns:a16="http://schemas.microsoft.com/office/drawing/2014/main" id="{26519B99-F21E-475D-9C02-DB04D770B146}"/>
              </a:ext>
            </a:extLst>
          </p:cNvPr>
          <p:cNvSpPr txBox="1"/>
          <p:nvPr/>
        </p:nvSpPr>
        <p:spPr>
          <a:xfrm>
            <a:off x="669925" y="1315508"/>
            <a:ext cx="11002961" cy="369332"/>
          </a:xfrm>
          <a:prstGeom prst="rect">
            <a:avLst/>
          </a:prstGeom>
          <a:noFill/>
        </p:spPr>
        <p:txBody>
          <a:bodyPr wrap="square">
            <a:spAutoFit/>
          </a:bodyPr>
          <a:lstStyle/>
          <a:p>
            <a:r>
              <a:rPr lang="en-IN" sz="1800" b="1" dirty="0"/>
              <a:t>MANUFACTURE PROCESS  : </a:t>
            </a:r>
            <a:r>
              <a:rPr lang="en-US" sz="1800" b="1" dirty="0">
                <a:effectLst/>
                <a:latin typeface="Times New Roman" panose="02020603050405020304" pitchFamily="18" charset="0"/>
                <a:ea typeface="Times New Roman" panose="02020603050405020304" pitchFamily="18" charset="0"/>
              </a:rPr>
              <a:t>MANUFACTURER LOGIN ANALYSIS  (SCREENSHOT NO. 3)</a:t>
            </a:r>
            <a:endParaRPr lang="en-US" dirty="0"/>
          </a:p>
        </p:txBody>
      </p:sp>
      <p:graphicFrame>
        <p:nvGraphicFramePr>
          <p:cNvPr id="3" name="Table 3">
            <a:extLst>
              <a:ext uri="{FF2B5EF4-FFF2-40B4-BE49-F238E27FC236}">
                <a16:creationId xmlns:a16="http://schemas.microsoft.com/office/drawing/2014/main" id="{035F4DD4-D652-4361-985E-673AD7BD117F}"/>
              </a:ext>
            </a:extLst>
          </p:cNvPr>
          <p:cNvGraphicFramePr>
            <a:graphicFrameLocks noGrp="1"/>
          </p:cNvGraphicFramePr>
          <p:nvPr>
            <p:extLst>
              <p:ext uri="{D42A27DB-BD31-4B8C-83A1-F6EECF244321}">
                <p14:modId xmlns:p14="http://schemas.microsoft.com/office/powerpoint/2010/main" val="617204052"/>
              </p:ext>
            </p:extLst>
          </p:nvPr>
        </p:nvGraphicFramePr>
        <p:xfrm>
          <a:off x="869244" y="1941689"/>
          <a:ext cx="10555110" cy="4413956"/>
        </p:xfrm>
        <a:graphic>
          <a:graphicData uri="http://schemas.openxmlformats.org/drawingml/2006/table">
            <a:tbl>
              <a:tblPr firstRow="1" bandRow="1">
                <a:tableStyleId>{5C22544A-7EE6-4342-B048-85BDC9FD1C3A}</a:tableStyleId>
              </a:tblPr>
              <a:tblGrid>
                <a:gridCol w="1759185">
                  <a:extLst>
                    <a:ext uri="{9D8B030D-6E8A-4147-A177-3AD203B41FA5}">
                      <a16:colId xmlns:a16="http://schemas.microsoft.com/office/drawing/2014/main" val="80511519"/>
                    </a:ext>
                  </a:extLst>
                </a:gridCol>
                <a:gridCol w="1759185">
                  <a:extLst>
                    <a:ext uri="{9D8B030D-6E8A-4147-A177-3AD203B41FA5}">
                      <a16:colId xmlns:a16="http://schemas.microsoft.com/office/drawing/2014/main" val="1560111292"/>
                    </a:ext>
                  </a:extLst>
                </a:gridCol>
                <a:gridCol w="1759185">
                  <a:extLst>
                    <a:ext uri="{9D8B030D-6E8A-4147-A177-3AD203B41FA5}">
                      <a16:colId xmlns:a16="http://schemas.microsoft.com/office/drawing/2014/main" val="621515099"/>
                    </a:ext>
                  </a:extLst>
                </a:gridCol>
                <a:gridCol w="1759185">
                  <a:extLst>
                    <a:ext uri="{9D8B030D-6E8A-4147-A177-3AD203B41FA5}">
                      <a16:colId xmlns:a16="http://schemas.microsoft.com/office/drawing/2014/main" val="162482365"/>
                    </a:ext>
                  </a:extLst>
                </a:gridCol>
                <a:gridCol w="1759185">
                  <a:extLst>
                    <a:ext uri="{9D8B030D-6E8A-4147-A177-3AD203B41FA5}">
                      <a16:colId xmlns:a16="http://schemas.microsoft.com/office/drawing/2014/main" val="4194489590"/>
                    </a:ext>
                  </a:extLst>
                </a:gridCol>
                <a:gridCol w="1759185">
                  <a:extLst>
                    <a:ext uri="{9D8B030D-6E8A-4147-A177-3AD203B41FA5}">
                      <a16:colId xmlns:a16="http://schemas.microsoft.com/office/drawing/2014/main" val="1146976963"/>
                    </a:ext>
                  </a:extLst>
                </a:gridCol>
              </a:tblGrid>
              <a:tr h="777151">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S.NO</a:t>
                      </a:r>
                      <a:endParaRPr lang="en-US" sz="1100" dirty="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ACTION</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INPUT</a:t>
                      </a:r>
                      <a:endParaRPr lang="en-US" sz="1100" dirty="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EXPECTED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ACTUAL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TEST RESULT</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1140770353"/>
                  </a:ext>
                </a:extLst>
              </a:tr>
              <a:tr h="1440455">
                <a:tc>
                  <a:txBody>
                    <a:bodyPr/>
                    <a:lstStyle/>
                    <a:p>
                      <a:r>
                        <a:rPr lang="en-IN" dirty="0"/>
                        <a:t>        1</a:t>
                      </a:r>
                      <a:endParaRPr lang="en-US" dirty="0"/>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Compare username and password with registered field while login</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Email: </a:t>
                      </a:r>
                      <a:r>
                        <a:rPr lang="en-IN" sz="1200" u="sng" kern="1200">
                          <a:solidFill>
                            <a:srgbClr val="000000"/>
                          </a:solidFill>
                          <a:effectLst/>
                          <a:latin typeface="Times New Roman" panose="02020603050405020304" pitchFamily="18" charset="0"/>
                          <a:ea typeface="Times New Roman" panose="02020603050405020304" pitchFamily="18" charset="0"/>
                          <a:hlinkClick r:id="rId2"/>
                        </a:rPr>
                        <a:t>yyy@gmail.com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Password: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It Redirects to </a:t>
                      </a:r>
                      <a:r>
                        <a:rPr lang="en-IN" sz="1200" b="1" kern="1200">
                          <a:solidFill>
                            <a:srgbClr val="000000"/>
                          </a:solidFill>
                          <a:effectLst/>
                          <a:latin typeface="Times New Roman" panose="02020603050405020304" pitchFamily="18" charset="0"/>
                          <a:ea typeface="Times New Roman" panose="02020603050405020304" pitchFamily="18" charset="0"/>
                        </a:rPr>
                        <a:t>ManufactureLogin</a:t>
                      </a:r>
                      <a:r>
                        <a:rPr lang="en-IN" sz="1200" kern="1200">
                          <a:solidFill>
                            <a:srgbClr val="000000"/>
                          </a:solidFill>
                          <a:effectLst/>
                          <a:latin typeface="Times New Roman" panose="02020603050405020304" pitchFamily="18" charset="0"/>
                          <a:ea typeface="Times New Roman" panose="02020603050405020304" pitchFamily="18" charset="0"/>
                        </a:rPr>
                        <a:t> web page</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It Redirects to </a:t>
                      </a:r>
                      <a:r>
                        <a:rPr lang="en-IN" sz="1200" b="1" kern="1200">
                          <a:solidFill>
                            <a:srgbClr val="000000"/>
                          </a:solidFill>
                          <a:effectLst/>
                          <a:latin typeface="Times New Roman" panose="02020603050405020304" pitchFamily="18" charset="0"/>
                          <a:ea typeface="Times New Roman" panose="02020603050405020304" pitchFamily="18" charset="0"/>
                        </a:rPr>
                        <a:t>ManufactureLogin</a:t>
                      </a:r>
                      <a:r>
                        <a:rPr lang="en-IN" sz="1200" kern="1200">
                          <a:solidFill>
                            <a:srgbClr val="000000"/>
                          </a:solidFill>
                          <a:effectLst/>
                          <a:latin typeface="Times New Roman" panose="02020603050405020304" pitchFamily="18" charset="0"/>
                          <a:ea typeface="Times New Roman" panose="02020603050405020304" pitchFamily="18" charset="0"/>
                        </a:rPr>
                        <a:t> web page</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3959863283"/>
                  </a:ext>
                </a:extLst>
              </a:tr>
              <a:tr h="2196350">
                <a:tc>
                  <a:txBody>
                    <a:bodyPr/>
                    <a:lstStyle/>
                    <a:p>
                      <a:r>
                        <a:rPr lang="en-IN" dirty="0"/>
                        <a:t>       2</a:t>
                      </a:r>
                      <a:endParaRPr lang="en-US" dirty="0"/>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Compare username and password with registered field while login</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Email: </a:t>
                      </a:r>
                      <a:r>
                        <a:rPr lang="en-IN" sz="1200" u="sng" kern="1200">
                          <a:solidFill>
                            <a:srgbClr val="000000"/>
                          </a:solidFill>
                          <a:effectLst/>
                          <a:latin typeface="Times New Roman" panose="02020603050405020304" pitchFamily="18" charset="0"/>
                          <a:ea typeface="Times New Roman" panose="02020603050405020304" pitchFamily="18" charset="0"/>
                          <a:hlinkClick r:id="rId3"/>
                        </a:rPr>
                        <a:t>yye@gmail.com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Password: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Invalid Email Or Password</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Invalid Email Or Password</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3491285449"/>
                  </a:ext>
                </a:extLst>
              </a:tr>
            </a:tbl>
          </a:graphicData>
        </a:graphic>
      </p:graphicFrame>
    </p:spTree>
    <p:extLst>
      <p:ext uri="{BB962C8B-B14F-4D97-AF65-F5344CB8AC3E}">
        <p14:creationId xmlns:p14="http://schemas.microsoft.com/office/powerpoint/2010/main" val="37363875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792310"/>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TESTING</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26</a:t>
            </a:fld>
            <a:endParaRPr lang="en-US" dirty="0"/>
          </a:p>
        </p:txBody>
      </p:sp>
      <p:sp>
        <p:nvSpPr>
          <p:cNvPr id="5" name="TextBox 4">
            <a:extLst>
              <a:ext uri="{FF2B5EF4-FFF2-40B4-BE49-F238E27FC236}">
                <a16:creationId xmlns:a16="http://schemas.microsoft.com/office/drawing/2014/main" id="{D17CDAC0-F1CD-47F2-A14F-30805D32ADE8}"/>
              </a:ext>
            </a:extLst>
          </p:cNvPr>
          <p:cNvSpPr txBox="1"/>
          <p:nvPr/>
        </p:nvSpPr>
        <p:spPr>
          <a:xfrm>
            <a:off x="669925" y="1377244"/>
            <a:ext cx="11002961" cy="390684"/>
          </a:xfrm>
          <a:prstGeom prst="rect">
            <a:avLst/>
          </a:prstGeom>
          <a:noFill/>
        </p:spPr>
        <p:txBody>
          <a:bodyPr wrap="square">
            <a:spAutoFit/>
          </a:bodyPr>
          <a:lstStyle/>
          <a:p>
            <a:pPr algn="just">
              <a:lnSpc>
                <a:spcPct val="115000"/>
              </a:lnSpc>
              <a:spcAft>
                <a:spcPts val="1000"/>
              </a:spcAft>
            </a:pPr>
            <a:r>
              <a:rPr lang="en-US" sz="1800" b="1" dirty="0">
                <a:effectLst/>
                <a:latin typeface="Times New Roman" panose="02020603050405020304" pitchFamily="18" charset="0"/>
                <a:ea typeface="Times New Roman" panose="02020603050405020304" pitchFamily="18" charset="0"/>
              </a:rPr>
              <a:t> </a:t>
            </a:r>
            <a:r>
              <a:rPr lang="en-IN" sz="1800" b="1" dirty="0"/>
              <a:t>DISTRIBUTORS TRANSACTIONS : </a:t>
            </a:r>
            <a:r>
              <a:rPr lang="en-US" sz="1800" b="1" dirty="0">
                <a:effectLst/>
                <a:latin typeface="Times New Roman" panose="02020603050405020304" pitchFamily="18" charset="0"/>
                <a:ea typeface="Times New Roman" panose="02020603050405020304" pitchFamily="18" charset="0"/>
              </a:rPr>
              <a:t>DISTRIBUTOR LOGIN ANALYSIS (SCREENSHOT 4)  </a:t>
            </a:r>
            <a:endParaRPr lang="en-US" sz="1400" dirty="0">
              <a:effectLst/>
              <a:latin typeface="Calibri" panose="020F0502020204030204" pitchFamily="34" charset="0"/>
              <a:ea typeface="Times New Roman" panose="02020603050405020304" pitchFamily="18" charset="0"/>
            </a:endParaRPr>
          </a:p>
        </p:txBody>
      </p:sp>
      <p:graphicFrame>
        <p:nvGraphicFramePr>
          <p:cNvPr id="3" name="Table 3">
            <a:extLst>
              <a:ext uri="{FF2B5EF4-FFF2-40B4-BE49-F238E27FC236}">
                <a16:creationId xmlns:a16="http://schemas.microsoft.com/office/drawing/2014/main" id="{9C7CEC98-08D6-462F-8FF4-80BB906E9E1A}"/>
              </a:ext>
            </a:extLst>
          </p:cNvPr>
          <p:cNvGraphicFramePr>
            <a:graphicFrameLocks noGrp="1"/>
          </p:cNvGraphicFramePr>
          <p:nvPr>
            <p:extLst>
              <p:ext uri="{D42A27DB-BD31-4B8C-83A1-F6EECF244321}">
                <p14:modId xmlns:p14="http://schemas.microsoft.com/office/powerpoint/2010/main" val="2944588390"/>
              </p:ext>
            </p:extLst>
          </p:nvPr>
        </p:nvGraphicFramePr>
        <p:xfrm>
          <a:off x="925689" y="1885244"/>
          <a:ext cx="10340622" cy="4679962"/>
        </p:xfrm>
        <a:graphic>
          <a:graphicData uri="http://schemas.openxmlformats.org/drawingml/2006/table">
            <a:tbl>
              <a:tblPr firstRow="1" bandRow="1">
                <a:tableStyleId>{5C22544A-7EE6-4342-B048-85BDC9FD1C3A}</a:tableStyleId>
              </a:tblPr>
              <a:tblGrid>
                <a:gridCol w="1723437">
                  <a:extLst>
                    <a:ext uri="{9D8B030D-6E8A-4147-A177-3AD203B41FA5}">
                      <a16:colId xmlns:a16="http://schemas.microsoft.com/office/drawing/2014/main" val="3291778896"/>
                    </a:ext>
                  </a:extLst>
                </a:gridCol>
                <a:gridCol w="1723437">
                  <a:extLst>
                    <a:ext uri="{9D8B030D-6E8A-4147-A177-3AD203B41FA5}">
                      <a16:colId xmlns:a16="http://schemas.microsoft.com/office/drawing/2014/main" val="2476112235"/>
                    </a:ext>
                  </a:extLst>
                </a:gridCol>
                <a:gridCol w="1723437">
                  <a:extLst>
                    <a:ext uri="{9D8B030D-6E8A-4147-A177-3AD203B41FA5}">
                      <a16:colId xmlns:a16="http://schemas.microsoft.com/office/drawing/2014/main" val="1893106114"/>
                    </a:ext>
                  </a:extLst>
                </a:gridCol>
                <a:gridCol w="1723437">
                  <a:extLst>
                    <a:ext uri="{9D8B030D-6E8A-4147-A177-3AD203B41FA5}">
                      <a16:colId xmlns:a16="http://schemas.microsoft.com/office/drawing/2014/main" val="781315749"/>
                    </a:ext>
                  </a:extLst>
                </a:gridCol>
                <a:gridCol w="1723437">
                  <a:extLst>
                    <a:ext uri="{9D8B030D-6E8A-4147-A177-3AD203B41FA5}">
                      <a16:colId xmlns:a16="http://schemas.microsoft.com/office/drawing/2014/main" val="1616095204"/>
                    </a:ext>
                  </a:extLst>
                </a:gridCol>
                <a:gridCol w="1723437">
                  <a:extLst>
                    <a:ext uri="{9D8B030D-6E8A-4147-A177-3AD203B41FA5}">
                      <a16:colId xmlns:a16="http://schemas.microsoft.com/office/drawing/2014/main" val="2945285625"/>
                    </a:ext>
                  </a:extLst>
                </a:gridCol>
              </a:tblGrid>
              <a:tr h="1080782">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S.NO</a:t>
                      </a:r>
                      <a:endParaRPr lang="en-US" sz="1100" dirty="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ACTION</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INPUT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EXPECTED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ACTUAL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TEST RESULT</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3920091470"/>
                  </a:ext>
                </a:extLst>
              </a:tr>
              <a:tr h="1751139">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1.</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Enter the Name, Email, Phone Number, and Password for registration of Distributor</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Name: WWW</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Email: </a:t>
                      </a:r>
                      <a:r>
                        <a:rPr lang="en-IN" sz="1200" u="sng" kern="1200">
                          <a:solidFill>
                            <a:srgbClr val="000000"/>
                          </a:solidFill>
                          <a:effectLst/>
                          <a:latin typeface="Times New Roman" panose="02020603050405020304" pitchFamily="18" charset="0"/>
                          <a:ea typeface="Times New Roman" panose="02020603050405020304" pitchFamily="18" charset="0"/>
                        </a:rPr>
                        <a:t>www</a:t>
                      </a:r>
                      <a:r>
                        <a:rPr lang="en-IN" sz="1200" u="sng" kern="1200">
                          <a:solidFill>
                            <a:srgbClr val="000000"/>
                          </a:solidFill>
                          <a:effectLst/>
                          <a:latin typeface="Times New Roman" panose="02020603050405020304" pitchFamily="18" charset="0"/>
                          <a:ea typeface="Times New Roman" panose="02020603050405020304" pitchFamily="18" charset="0"/>
                          <a:hlinkClick r:id="rId2"/>
                        </a:rPr>
                        <a:t>@gmail.com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Phone Number:</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8888877777</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Password: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WWW</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u="sng" kern="1200">
                          <a:solidFill>
                            <a:srgbClr val="000000"/>
                          </a:solidFill>
                          <a:effectLst/>
                          <a:latin typeface="Times New Roman" panose="02020603050405020304" pitchFamily="18" charset="0"/>
                          <a:ea typeface="Times New Roman" panose="02020603050405020304" pitchFamily="18" charset="0"/>
                        </a:rPr>
                        <a:t>www</a:t>
                      </a:r>
                      <a:r>
                        <a:rPr lang="en-IN" sz="1200" u="sng" kern="1200">
                          <a:solidFill>
                            <a:srgbClr val="000000"/>
                          </a:solidFill>
                          <a:effectLst/>
                          <a:latin typeface="Times New Roman" panose="02020603050405020304" pitchFamily="18" charset="0"/>
                          <a:ea typeface="Times New Roman" panose="02020603050405020304" pitchFamily="18" charset="0"/>
                          <a:hlinkClick r:id="rId2"/>
                        </a:rPr>
                        <a:t>@gmail.com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8888877777</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WWW</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u="sng" kern="1200">
                          <a:solidFill>
                            <a:srgbClr val="000000"/>
                          </a:solidFill>
                          <a:effectLst/>
                          <a:latin typeface="Times New Roman" panose="02020603050405020304" pitchFamily="18" charset="0"/>
                          <a:ea typeface="Times New Roman" panose="02020603050405020304" pitchFamily="18" charset="0"/>
                        </a:rPr>
                        <a:t>www</a:t>
                      </a:r>
                      <a:r>
                        <a:rPr lang="en-IN" sz="1200" u="sng" kern="1200">
                          <a:solidFill>
                            <a:srgbClr val="000000"/>
                          </a:solidFill>
                          <a:effectLst/>
                          <a:latin typeface="Times New Roman" panose="02020603050405020304" pitchFamily="18" charset="0"/>
                          <a:ea typeface="Times New Roman" panose="02020603050405020304" pitchFamily="18" charset="0"/>
                          <a:hlinkClick r:id="rId2"/>
                        </a:rPr>
                        <a:t>@gmail.com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8888877777</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2219444806"/>
                  </a:ext>
                </a:extLst>
              </a:tr>
              <a:tr h="1751139">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2.</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Compare username and password with registered field while login</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Email: </a:t>
                      </a:r>
                      <a:r>
                        <a:rPr lang="en-US" sz="1100" u="sng">
                          <a:solidFill>
                            <a:srgbClr val="000000"/>
                          </a:solidFill>
                          <a:effectLst/>
                          <a:latin typeface="Calibri" panose="020F0502020204030204" pitchFamily="34" charset="0"/>
                          <a:ea typeface="Times New Roman" panose="02020603050405020304" pitchFamily="18" charset="0"/>
                          <a:hlinkClick r:id="rId3"/>
                        </a:rPr>
                        <a:t>wew</a:t>
                      </a:r>
                      <a:r>
                        <a:rPr lang="en-IN" sz="1200" u="sng" kern="1200">
                          <a:solidFill>
                            <a:srgbClr val="000000"/>
                          </a:solidFill>
                          <a:effectLst/>
                          <a:latin typeface="Times New Roman" panose="02020603050405020304" pitchFamily="18" charset="0"/>
                          <a:ea typeface="Times New Roman" panose="02020603050405020304" pitchFamily="18" charset="0"/>
                          <a:hlinkClick r:id="rId3"/>
                        </a:rPr>
                        <a:t>@gmail.com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Password: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Invalid Email Or Password</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Invalid Email Or Password</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3758390019"/>
                  </a:ext>
                </a:extLst>
              </a:tr>
            </a:tbl>
          </a:graphicData>
        </a:graphic>
      </p:graphicFrame>
    </p:spTree>
    <p:extLst>
      <p:ext uri="{BB962C8B-B14F-4D97-AF65-F5344CB8AC3E}">
        <p14:creationId xmlns:p14="http://schemas.microsoft.com/office/powerpoint/2010/main" val="30805770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792310"/>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TESTING</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27</a:t>
            </a:fld>
            <a:endParaRPr lang="en-US" dirty="0"/>
          </a:p>
        </p:txBody>
      </p:sp>
      <p:sp>
        <p:nvSpPr>
          <p:cNvPr id="5" name="TextBox 4">
            <a:extLst>
              <a:ext uri="{FF2B5EF4-FFF2-40B4-BE49-F238E27FC236}">
                <a16:creationId xmlns:a16="http://schemas.microsoft.com/office/drawing/2014/main" id="{9499F696-9A41-4EF8-A463-D5D764747CC7}"/>
              </a:ext>
            </a:extLst>
          </p:cNvPr>
          <p:cNvSpPr txBox="1"/>
          <p:nvPr/>
        </p:nvSpPr>
        <p:spPr>
          <a:xfrm>
            <a:off x="564445" y="1298222"/>
            <a:ext cx="8579556" cy="369332"/>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BANK TRANSACTION ANALYSIS (SCREENSHOT 6)</a:t>
            </a:r>
            <a:endParaRPr lang="en-US" dirty="0"/>
          </a:p>
        </p:txBody>
      </p:sp>
      <p:graphicFrame>
        <p:nvGraphicFramePr>
          <p:cNvPr id="3" name="Table 3">
            <a:extLst>
              <a:ext uri="{FF2B5EF4-FFF2-40B4-BE49-F238E27FC236}">
                <a16:creationId xmlns:a16="http://schemas.microsoft.com/office/drawing/2014/main" id="{79AFCE6A-80F9-4EED-943F-BE756F709595}"/>
              </a:ext>
            </a:extLst>
          </p:cNvPr>
          <p:cNvGraphicFramePr>
            <a:graphicFrameLocks noGrp="1"/>
          </p:cNvGraphicFramePr>
          <p:nvPr>
            <p:extLst>
              <p:ext uri="{D42A27DB-BD31-4B8C-83A1-F6EECF244321}">
                <p14:modId xmlns:p14="http://schemas.microsoft.com/office/powerpoint/2010/main" val="802411006"/>
              </p:ext>
            </p:extLst>
          </p:nvPr>
        </p:nvGraphicFramePr>
        <p:xfrm>
          <a:off x="812799" y="1851350"/>
          <a:ext cx="10736472" cy="4735428"/>
        </p:xfrm>
        <a:graphic>
          <a:graphicData uri="http://schemas.openxmlformats.org/drawingml/2006/table">
            <a:tbl>
              <a:tblPr firstRow="1" bandRow="1">
                <a:tableStyleId>{5C22544A-7EE6-4342-B048-85BDC9FD1C3A}</a:tableStyleId>
              </a:tblPr>
              <a:tblGrid>
                <a:gridCol w="1789412">
                  <a:extLst>
                    <a:ext uri="{9D8B030D-6E8A-4147-A177-3AD203B41FA5}">
                      <a16:colId xmlns:a16="http://schemas.microsoft.com/office/drawing/2014/main" val="3482539028"/>
                    </a:ext>
                  </a:extLst>
                </a:gridCol>
                <a:gridCol w="1789412">
                  <a:extLst>
                    <a:ext uri="{9D8B030D-6E8A-4147-A177-3AD203B41FA5}">
                      <a16:colId xmlns:a16="http://schemas.microsoft.com/office/drawing/2014/main" val="3429021141"/>
                    </a:ext>
                  </a:extLst>
                </a:gridCol>
                <a:gridCol w="1789412">
                  <a:extLst>
                    <a:ext uri="{9D8B030D-6E8A-4147-A177-3AD203B41FA5}">
                      <a16:colId xmlns:a16="http://schemas.microsoft.com/office/drawing/2014/main" val="272561749"/>
                    </a:ext>
                  </a:extLst>
                </a:gridCol>
                <a:gridCol w="1789412">
                  <a:extLst>
                    <a:ext uri="{9D8B030D-6E8A-4147-A177-3AD203B41FA5}">
                      <a16:colId xmlns:a16="http://schemas.microsoft.com/office/drawing/2014/main" val="895996920"/>
                    </a:ext>
                  </a:extLst>
                </a:gridCol>
                <a:gridCol w="1789412">
                  <a:extLst>
                    <a:ext uri="{9D8B030D-6E8A-4147-A177-3AD203B41FA5}">
                      <a16:colId xmlns:a16="http://schemas.microsoft.com/office/drawing/2014/main" val="711872118"/>
                    </a:ext>
                  </a:extLst>
                </a:gridCol>
                <a:gridCol w="1789412">
                  <a:extLst>
                    <a:ext uri="{9D8B030D-6E8A-4147-A177-3AD203B41FA5}">
                      <a16:colId xmlns:a16="http://schemas.microsoft.com/office/drawing/2014/main" val="3013395177"/>
                    </a:ext>
                  </a:extLst>
                </a:gridCol>
              </a:tblGrid>
              <a:tr h="858305">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S.NO</a:t>
                      </a:r>
                      <a:endParaRPr lang="en-US" sz="1100" dirty="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ACTION</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INPUT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EXPECTED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ACTUAL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TEST RESULT</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3185855705"/>
                  </a:ext>
                </a:extLst>
              </a:tr>
              <a:tr h="1568834">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1.</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Compare the amount of the product with the amount the customer have in their account in Bank Database</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Account Number: 123456</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PIN: ******</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OTP: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b="1" kern="1200">
                          <a:solidFill>
                            <a:srgbClr val="000000"/>
                          </a:solidFill>
                          <a:effectLst/>
                          <a:latin typeface="Times New Roman" panose="02020603050405020304" pitchFamily="18" charset="0"/>
                          <a:ea typeface="Times New Roman" panose="02020603050405020304" pitchFamily="18" charset="0"/>
                        </a:rPr>
                        <a:t>If </a:t>
                      </a:r>
                      <a:r>
                        <a:rPr lang="en-IN" sz="1200" kern="1200">
                          <a:solidFill>
                            <a:srgbClr val="000000"/>
                          </a:solidFill>
                          <a:effectLst/>
                          <a:latin typeface="Times New Roman" panose="02020603050405020304" pitchFamily="18" charset="0"/>
                          <a:ea typeface="Times New Roman" panose="02020603050405020304" pitchFamily="18" charset="0"/>
                        </a:rPr>
                        <a:t>amount(product) &lt;= amount (customer have in account)</a:t>
                      </a:r>
                      <a:endParaRPr lang="en-US" sz="1100">
                        <a:effectLst/>
                        <a:latin typeface="Calibri" panose="020F0502020204030204" pitchFamily="34" charset="0"/>
                        <a:ea typeface="Times New Roman" panose="02020603050405020304" pitchFamily="18" charset="0"/>
                      </a:endParaRPr>
                    </a:p>
                    <a:p>
                      <a:pPr marL="457200" indent="-457200">
                        <a:lnSpc>
                          <a:spcPct val="115000"/>
                        </a:lnSpc>
                        <a:spcAft>
                          <a:spcPts val="1000"/>
                        </a:spcAft>
                      </a:pPr>
                      <a:r>
                        <a:rPr lang="en-IN" sz="1200" b="1">
                          <a:solidFill>
                            <a:srgbClr val="000000"/>
                          </a:solidFill>
                          <a:effectLst/>
                          <a:latin typeface="Times New Roman" panose="02020603050405020304" pitchFamily="18" charset="0"/>
                          <a:ea typeface="Times New Roman" panose="02020603050405020304" pitchFamily="18" charset="0"/>
                        </a:rPr>
                        <a:t>Then “</a:t>
                      </a:r>
                      <a:r>
                        <a:rPr lang="en-IN" sz="1200">
                          <a:solidFill>
                            <a:srgbClr val="000000"/>
                          </a:solidFill>
                          <a:effectLst/>
                          <a:latin typeface="Times New Roman" panose="02020603050405020304" pitchFamily="18" charset="0"/>
                          <a:ea typeface="Times New Roman" panose="02020603050405020304" pitchFamily="18" charset="0"/>
                        </a:rPr>
                        <a:t>Amount debited from your account”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a:solidFill>
                            <a:srgbClr val="000000"/>
                          </a:solidFill>
                          <a:effectLst/>
                          <a:latin typeface="Times New Roman" panose="02020603050405020304" pitchFamily="18" charset="0"/>
                          <a:ea typeface="Times New Roman" panose="02020603050405020304" pitchFamily="18" charset="0"/>
                        </a:rPr>
                        <a:t>Amount debited from your account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1588032322"/>
                  </a:ext>
                </a:extLst>
              </a:tr>
              <a:tr h="1879324">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1.</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a:solidFill>
                            <a:srgbClr val="000000"/>
                          </a:solidFill>
                          <a:effectLst/>
                          <a:latin typeface="Times New Roman" panose="02020603050405020304" pitchFamily="18" charset="0"/>
                          <a:ea typeface="Times New Roman" panose="02020603050405020304" pitchFamily="18" charset="0"/>
                        </a:rPr>
                        <a:t>Give Account Number, PIN and OTP in the setuserpayment.jsp page to buy the particular product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Account Number: 123456</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PIN: ******</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OTP: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dirty="0">
                          <a:solidFill>
                            <a:srgbClr val="000000"/>
                          </a:solidFill>
                          <a:effectLst/>
                          <a:latin typeface="Times New Roman" panose="02020603050405020304" pitchFamily="18" charset="0"/>
                          <a:ea typeface="Times New Roman" panose="02020603050405020304" pitchFamily="18" charset="0"/>
                        </a:rPr>
                        <a:t>Verifies whether the Account Number is present in the Bank Database and verifies the PIN and </a:t>
                      </a:r>
                      <a:r>
                        <a:rPr lang="en-IN" sz="1200" dirty="0" err="1">
                          <a:solidFill>
                            <a:srgbClr val="000000"/>
                          </a:solidFill>
                          <a:effectLst/>
                          <a:latin typeface="Times New Roman" panose="02020603050405020304" pitchFamily="18" charset="0"/>
                          <a:ea typeface="Times New Roman" panose="02020603050405020304" pitchFamily="18" charset="0"/>
                        </a:rPr>
                        <a:t>OTP</a:t>
                      </a:r>
                      <a:r>
                        <a:rPr lang="en-IN" sz="1200" b="1" dirty="0" err="1">
                          <a:solidFill>
                            <a:srgbClr val="000000"/>
                          </a:solidFill>
                          <a:effectLst/>
                          <a:latin typeface="Times New Roman" panose="02020603050405020304" pitchFamily="18" charset="0"/>
                          <a:ea typeface="Times New Roman" panose="02020603050405020304" pitchFamily="18" charset="0"/>
                        </a:rPr>
                        <a:t>If</a:t>
                      </a:r>
                      <a:r>
                        <a:rPr lang="en-IN" sz="1200" b="1" dirty="0">
                          <a:solidFill>
                            <a:srgbClr val="000000"/>
                          </a:solidFill>
                          <a:effectLst/>
                          <a:latin typeface="Times New Roman" panose="02020603050405020304" pitchFamily="18" charset="0"/>
                          <a:ea typeface="Times New Roman" panose="02020603050405020304" pitchFamily="18" charset="0"/>
                        </a:rPr>
                        <a:t> </a:t>
                      </a:r>
                      <a:r>
                        <a:rPr lang="en-IN" sz="1200" dirty="0">
                          <a:solidFill>
                            <a:srgbClr val="000000"/>
                          </a:solidFill>
                          <a:effectLst/>
                          <a:latin typeface="Times New Roman" panose="02020603050405020304" pitchFamily="18" charset="0"/>
                          <a:ea typeface="Times New Roman" panose="02020603050405020304" pitchFamily="18" charset="0"/>
                        </a:rPr>
                        <a:t>Account Number, PIN and OTP matches with the Details in Bank Database</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b="1" dirty="0">
                          <a:solidFill>
                            <a:srgbClr val="000000"/>
                          </a:solidFill>
                          <a:effectLst/>
                          <a:latin typeface="Times New Roman" panose="02020603050405020304" pitchFamily="18" charset="0"/>
                          <a:ea typeface="Times New Roman" panose="02020603050405020304" pitchFamily="18" charset="0"/>
                        </a:rPr>
                        <a:t>Then </a:t>
                      </a:r>
                      <a:r>
                        <a:rPr lang="en-IN" sz="1200" dirty="0">
                          <a:solidFill>
                            <a:srgbClr val="000000"/>
                          </a:solidFill>
                          <a:effectLst/>
                          <a:latin typeface="Times New Roman" panose="02020603050405020304" pitchFamily="18" charset="0"/>
                          <a:ea typeface="Times New Roman" panose="02020603050405020304" pitchFamily="18" charset="0"/>
                        </a:rPr>
                        <a:t>Proceeds to the payment of product</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a:solidFill>
                            <a:srgbClr val="000000"/>
                          </a:solidFill>
                          <a:effectLst/>
                          <a:latin typeface="Times New Roman" panose="02020603050405020304" pitchFamily="18" charset="0"/>
                          <a:ea typeface="Times New Roman" panose="02020603050405020304" pitchFamily="18" charset="0"/>
                        </a:rPr>
                        <a:t>Proceeds to the payment of product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743080102"/>
                  </a:ext>
                </a:extLst>
              </a:tr>
            </a:tbl>
          </a:graphicData>
        </a:graphic>
      </p:graphicFrame>
    </p:spTree>
    <p:extLst>
      <p:ext uri="{BB962C8B-B14F-4D97-AF65-F5344CB8AC3E}">
        <p14:creationId xmlns:p14="http://schemas.microsoft.com/office/powerpoint/2010/main" val="35397839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458935"/>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SCREENSHOT 1 - SUPPLIER LOGIN</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28</a:t>
            </a:fld>
            <a:endParaRPr lang="en-US" dirty="0"/>
          </a:p>
        </p:txBody>
      </p:sp>
      <p:pic>
        <p:nvPicPr>
          <p:cNvPr id="3" name="Picture 2">
            <a:extLst>
              <a:ext uri="{FF2B5EF4-FFF2-40B4-BE49-F238E27FC236}">
                <a16:creationId xmlns:a16="http://schemas.microsoft.com/office/drawing/2014/main" id="{0A25EF52-9E80-49DF-A297-50FEF44CDD0F}"/>
              </a:ext>
            </a:extLst>
          </p:cNvPr>
          <p:cNvPicPr>
            <a:picLocks noChangeAspect="1"/>
          </p:cNvPicPr>
          <p:nvPr/>
        </p:nvPicPr>
        <p:blipFill>
          <a:blip r:embed="rId2"/>
          <a:stretch>
            <a:fillRect/>
          </a:stretch>
        </p:blipFill>
        <p:spPr>
          <a:xfrm>
            <a:off x="6534682" y="3495327"/>
            <a:ext cx="5405436" cy="3040558"/>
          </a:xfrm>
          <a:prstGeom prst="rect">
            <a:avLst/>
          </a:prstGeom>
        </p:spPr>
      </p:pic>
      <p:pic>
        <p:nvPicPr>
          <p:cNvPr id="7" name="Picture 6">
            <a:extLst>
              <a:ext uri="{FF2B5EF4-FFF2-40B4-BE49-F238E27FC236}">
                <a16:creationId xmlns:a16="http://schemas.microsoft.com/office/drawing/2014/main" id="{377DEE59-BDD5-4507-86AD-57048013CC70}"/>
              </a:ext>
            </a:extLst>
          </p:cNvPr>
          <p:cNvPicPr>
            <a:picLocks noChangeAspect="1"/>
          </p:cNvPicPr>
          <p:nvPr/>
        </p:nvPicPr>
        <p:blipFill>
          <a:blip r:embed="rId3"/>
          <a:stretch>
            <a:fillRect/>
          </a:stretch>
        </p:blipFill>
        <p:spPr>
          <a:xfrm>
            <a:off x="504297" y="1009650"/>
            <a:ext cx="5591703" cy="3145333"/>
          </a:xfrm>
          <a:prstGeom prst="rect">
            <a:avLst/>
          </a:prstGeom>
        </p:spPr>
      </p:pic>
    </p:spTree>
    <p:extLst>
      <p:ext uri="{BB962C8B-B14F-4D97-AF65-F5344CB8AC3E}">
        <p14:creationId xmlns:p14="http://schemas.microsoft.com/office/powerpoint/2010/main" val="2892456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73541" y="274490"/>
            <a:ext cx="11002961" cy="458935"/>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SCREENSHOT 2</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29</a:t>
            </a:fld>
            <a:endParaRPr lang="en-US" dirty="0"/>
          </a:p>
        </p:txBody>
      </p:sp>
      <p:pic>
        <p:nvPicPr>
          <p:cNvPr id="4" name="Picture 3">
            <a:extLst>
              <a:ext uri="{FF2B5EF4-FFF2-40B4-BE49-F238E27FC236}">
                <a16:creationId xmlns:a16="http://schemas.microsoft.com/office/drawing/2014/main" id="{EAF98905-B621-4754-8801-5EF3910149E3}"/>
              </a:ext>
            </a:extLst>
          </p:cNvPr>
          <p:cNvPicPr/>
          <p:nvPr/>
        </p:nvPicPr>
        <p:blipFill>
          <a:blip r:embed="rId2"/>
          <a:srcRect/>
          <a:stretch>
            <a:fillRect/>
          </a:stretch>
        </p:blipFill>
        <p:spPr bwMode="auto">
          <a:xfrm>
            <a:off x="572911" y="1332090"/>
            <a:ext cx="5602111" cy="4549422"/>
          </a:xfrm>
          <a:prstGeom prst="rect">
            <a:avLst/>
          </a:prstGeom>
          <a:noFill/>
          <a:ln w="9525">
            <a:noFill/>
            <a:miter lim="800000"/>
            <a:headEnd/>
            <a:tailEnd/>
          </a:ln>
        </p:spPr>
      </p:pic>
      <p:pic>
        <p:nvPicPr>
          <p:cNvPr id="5" name="Picture 4">
            <a:extLst>
              <a:ext uri="{FF2B5EF4-FFF2-40B4-BE49-F238E27FC236}">
                <a16:creationId xmlns:a16="http://schemas.microsoft.com/office/drawing/2014/main" id="{557443F6-7074-44D3-A3B6-DEEB523D76E3}"/>
              </a:ext>
            </a:extLst>
          </p:cNvPr>
          <p:cNvPicPr/>
          <p:nvPr/>
        </p:nvPicPr>
        <p:blipFill>
          <a:blip r:embed="rId3"/>
          <a:srcRect/>
          <a:stretch>
            <a:fillRect/>
          </a:stretch>
        </p:blipFill>
        <p:spPr bwMode="auto">
          <a:xfrm>
            <a:off x="6391107" y="1332090"/>
            <a:ext cx="5602110" cy="4549422"/>
          </a:xfrm>
          <a:prstGeom prst="rect">
            <a:avLst/>
          </a:prstGeom>
          <a:noFill/>
          <a:ln w="9525">
            <a:noFill/>
            <a:miter lim="800000"/>
            <a:headEnd/>
            <a:tailEnd/>
          </a:ln>
        </p:spPr>
      </p:pic>
    </p:spTree>
    <p:extLst>
      <p:ext uri="{BB962C8B-B14F-4D97-AF65-F5344CB8AC3E}">
        <p14:creationId xmlns:p14="http://schemas.microsoft.com/office/powerpoint/2010/main" val="3209566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198783" y="228601"/>
            <a:ext cx="11716356" cy="666749"/>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3</a:t>
            </a:fld>
            <a:endParaRPr lang="en-US" dirty="0"/>
          </a:p>
        </p:txBody>
      </p:sp>
      <p:graphicFrame>
        <p:nvGraphicFramePr>
          <p:cNvPr id="5" name="Table 2">
            <a:extLst>
              <a:ext uri="{FF2B5EF4-FFF2-40B4-BE49-F238E27FC236}">
                <a16:creationId xmlns:a16="http://schemas.microsoft.com/office/drawing/2014/main" id="{0EBC172D-70B5-43E7-95FC-30782B5A19F2}"/>
              </a:ext>
            </a:extLst>
          </p:cNvPr>
          <p:cNvGraphicFramePr>
            <a:graphicFrameLocks noGrp="1"/>
          </p:cNvGraphicFramePr>
          <p:nvPr/>
        </p:nvGraphicFramePr>
        <p:xfrm>
          <a:off x="198783" y="1123950"/>
          <a:ext cx="11631267" cy="5135409"/>
        </p:xfrm>
        <a:graphic>
          <a:graphicData uri="http://schemas.openxmlformats.org/drawingml/2006/table">
            <a:tbl>
              <a:tblPr firstRow="1" bandRow="1">
                <a:tableStyleId>{5C22544A-7EE6-4342-B048-85BDC9FD1C3A}</a:tableStyleId>
              </a:tblPr>
              <a:tblGrid>
                <a:gridCol w="695959">
                  <a:extLst>
                    <a:ext uri="{9D8B030D-6E8A-4147-A177-3AD203B41FA5}">
                      <a16:colId xmlns:a16="http://schemas.microsoft.com/office/drawing/2014/main" val="2413561249"/>
                    </a:ext>
                  </a:extLst>
                </a:gridCol>
                <a:gridCol w="2170201">
                  <a:extLst>
                    <a:ext uri="{9D8B030D-6E8A-4147-A177-3AD203B41FA5}">
                      <a16:colId xmlns:a16="http://schemas.microsoft.com/office/drawing/2014/main" val="789350906"/>
                    </a:ext>
                  </a:extLst>
                </a:gridCol>
                <a:gridCol w="1173682">
                  <a:extLst>
                    <a:ext uri="{9D8B030D-6E8A-4147-A177-3AD203B41FA5}">
                      <a16:colId xmlns:a16="http://schemas.microsoft.com/office/drawing/2014/main" val="3816075878"/>
                    </a:ext>
                  </a:extLst>
                </a:gridCol>
                <a:gridCol w="1009650">
                  <a:extLst>
                    <a:ext uri="{9D8B030D-6E8A-4147-A177-3AD203B41FA5}">
                      <a16:colId xmlns:a16="http://schemas.microsoft.com/office/drawing/2014/main" val="3750057017"/>
                    </a:ext>
                  </a:extLst>
                </a:gridCol>
                <a:gridCol w="3433819">
                  <a:extLst>
                    <a:ext uri="{9D8B030D-6E8A-4147-A177-3AD203B41FA5}">
                      <a16:colId xmlns:a16="http://schemas.microsoft.com/office/drawing/2014/main" val="2830109091"/>
                    </a:ext>
                  </a:extLst>
                </a:gridCol>
                <a:gridCol w="3147956">
                  <a:extLst>
                    <a:ext uri="{9D8B030D-6E8A-4147-A177-3AD203B41FA5}">
                      <a16:colId xmlns:a16="http://schemas.microsoft.com/office/drawing/2014/main" val="2395003885"/>
                    </a:ext>
                  </a:extLst>
                </a:gridCol>
              </a:tblGrid>
              <a:tr h="654849">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YEAR</a:t>
                      </a:r>
                    </a:p>
                  </a:txBody>
                  <a:tcPr>
                    <a:solidFill>
                      <a:schemeClr val="accent2"/>
                    </a:solidFill>
                  </a:tcPr>
                </a:tc>
                <a:tc>
                  <a:txBody>
                    <a:bodyPr/>
                    <a:lstStyle/>
                    <a:p>
                      <a:pPr algn="ctr"/>
                      <a:r>
                        <a:rPr lang="en-IN" dirty="0"/>
                        <a:t>AUTHOR</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4402926">
                <a:tc>
                  <a:txBody>
                    <a:bodyPr/>
                    <a:lstStyle/>
                    <a:p>
                      <a:pPr algn="just"/>
                      <a:r>
                        <a:rPr lang="en-IN" dirty="0"/>
                        <a:t>1.</a:t>
                      </a:r>
                    </a:p>
                  </a:txBody>
                  <a:tcPr>
                    <a:solidFill>
                      <a:schemeClr val="accent2">
                        <a:lumMod val="20000"/>
                        <a:lumOff val="80000"/>
                      </a:schemeClr>
                    </a:solidFill>
                  </a:tcPr>
                </a:tc>
                <a:tc>
                  <a:txBody>
                    <a:bodyPr/>
                    <a:lstStyle/>
                    <a:p>
                      <a:pPr algn="just"/>
                      <a:r>
                        <a:rPr lang="en-US" dirty="0"/>
                        <a:t>Block chain and Smart Contracts for Internet of Things: A Systematic Literature Review </a:t>
                      </a:r>
                      <a:r>
                        <a:rPr lang="en-US" b="1" baseline="30000" dirty="0"/>
                        <a:t>1</a:t>
                      </a:r>
                    </a:p>
                    <a:p>
                      <a:pPr algn="just"/>
                      <a:endParaRPr lang="en-US" dirty="0"/>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2019</a:t>
                      </a:r>
                    </a:p>
                    <a:p>
                      <a:pPr algn="just"/>
                      <a:r>
                        <a:rPr lang="en-IN" dirty="0"/>
                        <a:t>(</a:t>
                      </a:r>
                      <a:r>
                        <a:rPr lang="en-US" dirty="0"/>
                        <a:t>International School of </a:t>
                      </a:r>
                      <a:r>
                        <a:rPr lang="en-US" dirty="0" err="1"/>
                        <a:t>Software,Wuhan</a:t>
                      </a:r>
                      <a:r>
                        <a:rPr lang="en-US" dirty="0"/>
                        <a:t> University, China</a:t>
                      </a:r>
                      <a:r>
                        <a:rPr lang="en-IN" dirty="0"/>
                        <a:t>)</a:t>
                      </a:r>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Anup </a:t>
                      </a:r>
                      <a:r>
                        <a:rPr lang="en-US" dirty="0" err="1"/>
                        <a:t>Dhakal</a:t>
                      </a:r>
                      <a:r>
                        <a:rPr lang="en-US" dirty="0"/>
                        <a:t>, </a:t>
                      </a:r>
                      <a:r>
                        <a:rPr lang="en-US" dirty="0" err="1"/>
                        <a:t>Xiahui</a:t>
                      </a:r>
                      <a:r>
                        <a:rPr lang="en-US" dirty="0"/>
                        <a:t> cui</a:t>
                      </a:r>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It is very advantageous to track the goods and  find out whether the products are counterfeit or real.</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With Block chain and IOT, empty-apartments, spare bedrooms, houses, cars, or vacant conference rooms will rent themselves out. Patents will license themselves. </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Our e-mail will be able to charge spammers for each item received.</a:t>
                      </a:r>
                    </a:p>
                    <a:p>
                      <a:pPr algn="just"/>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Some challenges that cannot be solved by using technologies designed for traditional internet.</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Open source system may be susceptible for exploitations and accidents.</a:t>
                      </a:r>
                    </a:p>
                    <a:p>
                      <a:pPr algn="just"/>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6118835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274490"/>
            <a:ext cx="11002961" cy="458935"/>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SCREENSHOT 3 - </a:t>
            </a:r>
            <a:r>
              <a:rPr lang="en-IN" sz="1800" dirty="0"/>
              <a:t>MANUFACTURE PROCESS</a:t>
            </a:r>
            <a:endParaRPr lang="en-US" dirty="0"/>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30</a:t>
            </a:fld>
            <a:endParaRPr lang="en-US" dirty="0"/>
          </a:p>
        </p:txBody>
      </p:sp>
      <p:pic>
        <p:nvPicPr>
          <p:cNvPr id="4" name="Picture 3">
            <a:extLst>
              <a:ext uri="{FF2B5EF4-FFF2-40B4-BE49-F238E27FC236}">
                <a16:creationId xmlns:a16="http://schemas.microsoft.com/office/drawing/2014/main" id="{39AE020F-463D-42EA-994F-26A2E4CE8CAD}"/>
              </a:ext>
            </a:extLst>
          </p:cNvPr>
          <p:cNvPicPr/>
          <p:nvPr/>
        </p:nvPicPr>
        <p:blipFill>
          <a:blip r:embed="rId2"/>
          <a:srcRect/>
          <a:stretch>
            <a:fillRect/>
          </a:stretch>
        </p:blipFill>
        <p:spPr bwMode="auto">
          <a:xfrm>
            <a:off x="863600" y="1298878"/>
            <a:ext cx="10464800" cy="5158792"/>
          </a:xfrm>
          <a:prstGeom prst="rect">
            <a:avLst/>
          </a:prstGeom>
          <a:noFill/>
          <a:ln w="9525">
            <a:noFill/>
            <a:miter lim="800000"/>
            <a:headEnd/>
            <a:tailEnd/>
          </a:ln>
        </p:spPr>
      </p:pic>
    </p:spTree>
    <p:extLst>
      <p:ext uri="{BB962C8B-B14F-4D97-AF65-F5344CB8AC3E}">
        <p14:creationId xmlns:p14="http://schemas.microsoft.com/office/powerpoint/2010/main" val="11579953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7198243-6730-4AD1-994C-B0987460EE9A}"/>
              </a:ext>
            </a:extLst>
          </p:cNvPr>
          <p:cNvSpPr>
            <a:spLocks noGrp="1"/>
          </p:cNvSpPr>
          <p:nvPr>
            <p:ph type="sldNum" sz="quarter" idx="11"/>
          </p:nvPr>
        </p:nvSpPr>
        <p:spPr/>
        <p:txBody>
          <a:bodyPr/>
          <a:lstStyle/>
          <a:p>
            <a:fld id="{8C2E478F-E849-4A8C-AF1F-CBCC78A7CBFA}" type="slidenum">
              <a:rPr lang="en-US" smtClean="0"/>
              <a:t>31</a:t>
            </a:fld>
            <a:endParaRPr lang="en-US" dirty="0"/>
          </a:p>
        </p:txBody>
      </p:sp>
      <p:pic>
        <p:nvPicPr>
          <p:cNvPr id="4" name="Picture 3">
            <a:extLst>
              <a:ext uri="{FF2B5EF4-FFF2-40B4-BE49-F238E27FC236}">
                <a16:creationId xmlns:a16="http://schemas.microsoft.com/office/drawing/2014/main" id="{D7467778-3618-4DE1-8930-121951DB51A5}"/>
              </a:ext>
            </a:extLst>
          </p:cNvPr>
          <p:cNvPicPr>
            <a:picLocks noChangeAspect="1"/>
          </p:cNvPicPr>
          <p:nvPr/>
        </p:nvPicPr>
        <p:blipFill>
          <a:blip r:embed="rId2"/>
          <a:stretch>
            <a:fillRect/>
          </a:stretch>
        </p:blipFill>
        <p:spPr>
          <a:xfrm>
            <a:off x="428625" y="1285876"/>
            <a:ext cx="11363325" cy="5182428"/>
          </a:xfrm>
          <a:prstGeom prst="rect">
            <a:avLst/>
          </a:prstGeom>
        </p:spPr>
      </p:pic>
      <p:sp>
        <p:nvSpPr>
          <p:cNvPr id="5" name="Rectangle 4">
            <a:extLst>
              <a:ext uri="{FF2B5EF4-FFF2-40B4-BE49-F238E27FC236}">
                <a16:creationId xmlns:a16="http://schemas.microsoft.com/office/drawing/2014/main" id="{BFE80E3F-A0D2-48DF-9C9F-EED89D6FE9C4}"/>
              </a:ext>
              <a:ext uri="{C183D7F6-B498-43B3-948B-1728B52AA6E4}">
                <adec:decorative xmlns:adec="http://schemas.microsoft.com/office/drawing/2017/decorative" val="1"/>
              </a:ext>
            </a:extLst>
          </p:cNvPr>
          <p:cNvSpPr/>
          <p:nvPr/>
        </p:nvSpPr>
        <p:spPr>
          <a:xfrm>
            <a:off x="669925" y="274490"/>
            <a:ext cx="11002961" cy="458935"/>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SCREENSHOT 4 - </a:t>
            </a:r>
            <a:r>
              <a:rPr lang="en-IN" dirty="0"/>
              <a:t>DISTRIBUTOR</a:t>
            </a:r>
            <a:r>
              <a:rPr lang="en-IN" sz="1800" dirty="0"/>
              <a:t> PROCESS</a:t>
            </a:r>
            <a:endParaRPr lang="en-US" dirty="0"/>
          </a:p>
        </p:txBody>
      </p:sp>
    </p:spTree>
    <p:extLst>
      <p:ext uri="{BB962C8B-B14F-4D97-AF65-F5344CB8AC3E}">
        <p14:creationId xmlns:p14="http://schemas.microsoft.com/office/powerpoint/2010/main" val="25989094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458935"/>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SCREENSHOT 5 </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32</a:t>
            </a:fld>
            <a:endParaRPr lang="en-US" dirty="0"/>
          </a:p>
        </p:txBody>
      </p:sp>
      <p:pic>
        <p:nvPicPr>
          <p:cNvPr id="4" name="Picture 3">
            <a:extLst>
              <a:ext uri="{FF2B5EF4-FFF2-40B4-BE49-F238E27FC236}">
                <a16:creationId xmlns:a16="http://schemas.microsoft.com/office/drawing/2014/main" id="{8613EE7C-ABAF-491D-883F-E3C8C56079BE}"/>
              </a:ext>
            </a:extLst>
          </p:cNvPr>
          <p:cNvPicPr/>
          <p:nvPr/>
        </p:nvPicPr>
        <p:blipFill>
          <a:blip r:embed="rId2"/>
          <a:srcRect/>
          <a:stretch>
            <a:fillRect/>
          </a:stretch>
        </p:blipFill>
        <p:spPr bwMode="auto">
          <a:xfrm>
            <a:off x="669925" y="1130653"/>
            <a:ext cx="5245453" cy="4820355"/>
          </a:xfrm>
          <a:prstGeom prst="rect">
            <a:avLst/>
          </a:prstGeom>
          <a:noFill/>
          <a:ln w="9525">
            <a:noFill/>
            <a:miter lim="800000"/>
            <a:headEnd/>
            <a:tailEnd/>
          </a:ln>
        </p:spPr>
      </p:pic>
      <p:pic>
        <p:nvPicPr>
          <p:cNvPr id="5" name="Picture 4">
            <a:extLst>
              <a:ext uri="{FF2B5EF4-FFF2-40B4-BE49-F238E27FC236}">
                <a16:creationId xmlns:a16="http://schemas.microsoft.com/office/drawing/2014/main" id="{02C1165A-5E43-43E0-81A9-69847372E179}"/>
              </a:ext>
            </a:extLst>
          </p:cNvPr>
          <p:cNvPicPr/>
          <p:nvPr/>
        </p:nvPicPr>
        <p:blipFill>
          <a:blip r:embed="rId3"/>
          <a:srcRect/>
          <a:stretch>
            <a:fillRect/>
          </a:stretch>
        </p:blipFill>
        <p:spPr bwMode="auto">
          <a:xfrm>
            <a:off x="6095999" y="1219200"/>
            <a:ext cx="5426075" cy="4820355"/>
          </a:xfrm>
          <a:prstGeom prst="rect">
            <a:avLst/>
          </a:prstGeom>
          <a:noFill/>
          <a:ln w="9525">
            <a:noFill/>
            <a:miter lim="800000"/>
            <a:headEnd/>
            <a:tailEnd/>
          </a:ln>
        </p:spPr>
      </p:pic>
    </p:spTree>
    <p:extLst>
      <p:ext uri="{BB962C8B-B14F-4D97-AF65-F5344CB8AC3E}">
        <p14:creationId xmlns:p14="http://schemas.microsoft.com/office/powerpoint/2010/main" val="20796974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274490"/>
            <a:ext cx="11002961" cy="458935"/>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SCREENSHOT 6 BANK TRANSACTION </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33</a:t>
            </a:fld>
            <a:endParaRPr lang="en-US" dirty="0"/>
          </a:p>
        </p:txBody>
      </p:sp>
      <p:pic>
        <p:nvPicPr>
          <p:cNvPr id="4" name="Picture 3">
            <a:extLst>
              <a:ext uri="{FF2B5EF4-FFF2-40B4-BE49-F238E27FC236}">
                <a16:creationId xmlns:a16="http://schemas.microsoft.com/office/drawing/2014/main" id="{8F6BD165-02C5-4D24-8937-4C35873FA98C}"/>
              </a:ext>
            </a:extLst>
          </p:cNvPr>
          <p:cNvPicPr/>
          <p:nvPr/>
        </p:nvPicPr>
        <p:blipFill>
          <a:blip r:embed="rId2"/>
          <a:srcRect/>
          <a:stretch>
            <a:fillRect/>
          </a:stretch>
        </p:blipFill>
        <p:spPr bwMode="auto">
          <a:xfrm>
            <a:off x="462844" y="1275645"/>
            <a:ext cx="6084712" cy="4459112"/>
          </a:xfrm>
          <a:prstGeom prst="rect">
            <a:avLst/>
          </a:prstGeom>
          <a:noFill/>
          <a:ln w="9525">
            <a:noFill/>
            <a:miter lim="800000"/>
            <a:headEnd/>
            <a:tailEnd/>
          </a:ln>
        </p:spPr>
      </p:pic>
      <p:pic>
        <p:nvPicPr>
          <p:cNvPr id="5" name="Picture 4">
            <a:extLst>
              <a:ext uri="{FF2B5EF4-FFF2-40B4-BE49-F238E27FC236}">
                <a16:creationId xmlns:a16="http://schemas.microsoft.com/office/drawing/2014/main" id="{F3A33FC6-0027-41FC-B078-FBD3CDD0C111}"/>
              </a:ext>
            </a:extLst>
          </p:cNvPr>
          <p:cNvPicPr/>
          <p:nvPr/>
        </p:nvPicPr>
        <p:blipFill>
          <a:blip r:embed="rId3"/>
          <a:srcRect/>
          <a:stretch>
            <a:fillRect/>
          </a:stretch>
        </p:blipFill>
        <p:spPr bwMode="auto">
          <a:xfrm>
            <a:off x="6897511" y="1275645"/>
            <a:ext cx="4775375" cy="4323643"/>
          </a:xfrm>
          <a:prstGeom prst="rect">
            <a:avLst/>
          </a:prstGeom>
          <a:noFill/>
          <a:ln w="9525">
            <a:noFill/>
            <a:miter lim="800000"/>
            <a:headEnd/>
            <a:tailEnd/>
          </a:ln>
        </p:spPr>
      </p:pic>
    </p:spTree>
    <p:extLst>
      <p:ext uri="{BB962C8B-B14F-4D97-AF65-F5344CB8AC3E}">
        <p14:creationId xmlns:p14="http://schemas.microsoft.com/office/powerpoint/2010/main" val="36727257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9981-B09F-4FDF-9BE2-D84CCB6E7DDD}"/>
              </a:ext>
            </a:extLst>
          </p:cNvPr>
          <p:cNvSpPr>
            <a:spLocks noGrp="1"/>
          </p:cNvSpPr>
          <p:nvPr>
            <p:ph type="title"/>
          </p:nvPr>
        </p:nvSpPr>
        <p:spPr>
          <a:xfrm>
            <a:off x="594519" y="237067"/>
            <a:ext cx="11002962" cy="903111"/>
          </a:xfrm>
          <a:solidFill>
            <a:schemeClr val="accent2">
              <a:lumMod val="75000"/>
            </a:schemeClr>
          </a:solidFill>
        </p:spPr>
        <p:txBody>
          <a:bodyPr/>
          <a:lstStyle/>
          <a:p>
            <a:r>
              <a:rPr lang="en-IN" sz="3200" dirty="0">
                <a:latin typeface="Times New Roman" panose="02020603050405020304" pitchFamily="18" charset="0"/>
                <a:cs typeface="Times New Roman" panose="02020603050405020304" pitchFamily="18" charset="0"/>
              </a:rPr>
              <a:t>CONCLUSION</a:t>
            </a:r>
            <a:endParaRPr lang="en-US" sz="32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D65173FC-5BD2-4D63-866C-4B54D3C4483D}"/>
              </a:ext>
            </a:extLst>
          </p:cNvPr>
          <p:cNvSpPr>
            <a:spLocks noGrp="1"/>
          </p:cNvSpPr>
          <p:nvPr>
            <p:ph type="sldNum" sz="quarter" idx="11"/>
          </p:nvPr>
        </p:nvSpPr>
        <p:spPr/>
        <p:txBody>
          <a:bodyPr/>
          <a:lstStyle/>
          <a:p>
            <a:fld id="{8C2E478F-E849-4A8C-AF1F-CBCC78A7CBFA}" type="slidenum">
              <a:rPr lang="en-US" smtClean="0"/>
              <a:t>34</a:t>
            </a:fld>
            <a:endParaRPr lang="en-US" dirty="0"/>
          </a:p>
        </p:txBody>
      </p:sp>
      <p:sp>
        <p:nvSpPr>
          <p:cNvPr id="5" name="TextBox 4">
            <a:extLst>
              <a:ext uri="{FF2B5EF4-FFF2-40B4-BE49-F238E27FC236}">
                <a16:creationId xmlns:a16="http://schemas.microsoft.com/office/drawing/2014/main" id="{5C40CD56-EFC4-42B2-AE56-90ABEEDD144C}"/>
              </a:ext>
            </a:extLst>
          </p:cNvPr>
          <p:cNvSpPr txBox="1"/>
          <p:nvPr/>
        </p:nvSpPr>
        <p:spPr>
          <a:xfrm>
            <a:off x="959555" y="2125103"/>
            <a:ext cx="10272889" cy="3877985"/>
          </a:xfrm>
          <a:prstGeom prst="rect">
            <a:avLst/>
          </a:prstGeom>
          <a:noFill/>
        </p:spPr>
        <p:txBody>
          <a:bodyPr wrap="square">
            <a:spAutoFit/>
          </a:bodyPr>
          <a:lstStyle/>
          <a:p>
            <a:pPr marL="285750" indent="-285750" algn="just">
              <a:buFont typeface="Arial" panose="020B0604020202020204" pitchFamily="34" charset="0"/>
              <a:buChar char="•"/>
            </a:pPr>
            <a:r>
              <a:rPr lang="en-US" sz="2050" dirty="0">
                <a:latin typeface="Arial" panose="020B0604020202020204" pitchFamily="34" charset="0"/>
                <a:cs typeface="Arial" panose="020B0604020202020204" pitchFamily="34" charset="0"/>
              </a:rPr>
              <a:t>The application of blockchain in supply chain management is a boom now a days.</a:t>
            </a:r>
          </a:p>
          <a:p>
            <a:pPr algn="just"/>
            <a:endParaRPr lang="en-US" sz="205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2050" dirty="0">
                <a:latin typeface="Arial" panose="020B0604020202020204" pitchFamily="34" charset="0"/>
                <a:cs typeface="Arial" panose="020B0604020202020204" pitchFamily="34" charset="0"/>
              </a:rPr>
              <a:t> Blockchain has a great feature like traceability, decentralization, transparency and immutability. These features are implemented in supply chain management. With the help of this distributed ledger technology, the duplication of smart tag will be prevented.</a:t>
            </a:r>
          </a:p>
          <a:p>
            <a:pPr algn="just"/>
            <a:endParaRPr lang="en-US" sz="205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2050" dirty="0">
                <a:latin typeface="Arial" panose="020B0604020202020204" pitchFamily="34" charset="0"/>
                <a:cs typeface="Arial" panose="020B0604020202020204" pitchFamily="34" charset="0"/>
              </a:rPr>
              <a:t> Several interactions occur between Stakeholders during product exchange. These interactions between the participants are stored on blockchain.</a:t>
            </a:r>
          </a:p>
          <a:p>
            <a:pPr algn="just"/>
            <a:endParaRPr lang="en-US" sz="205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2050" dirty="0">
                <a:latin typeface="Arial" panose="020B0604020202020204" pitchFamily="34" charset="0"/>
                <a:cs typeface="Arial" panose="020B0604020202020204" pitchFamily="34" charset="0"/>
              </a:rPr>
              <a:t> Since blockchain is a decentralized network, all the transaction details are stored in blockchain.</a:t>
            </a:r>
          </a:p>
        </p:txBody>
      </p:sp>
    </p:spTree>
    <p:extLst>
      <p:ext uri="{BB962C8B-B14F-4D97-AF65-F5344CB8AC3E}">
        <p14:creationId xmlns:p14="http://schemas.microsoft.com/office/powerpoint/2010/main" val="14163573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 name="Picture Placeholder 7" descr="abstract image">
            <a:extLst>
              <a:ext uri="{FF2B5EF4-FFF2-40B4-BE49-F238E27FC236}">
                <a16:creationId xmlns:a16="http://schemas.microsoft.com/office/drawing/2014/main" id="{D5C5EA1B-F06D-4AD1-B526-89C2DF772232}"/>
              </a:ext>
            </a:extLst>
          </p:cNvPr>
          <p:cNvPicPr>
            <a:picLocks noChangeAspect="1"/>
          </p:cNvPicPr>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l="22717" r="45642"/>
          <a:stretch/>
        </p:blipFill>
        <p:spPr>
          <a:xfrm rot="16200000">
            <a:off x="2624137" y="-2295141"/>
            <a:ext cx="6858000" cy="12192000"/>
          </a:xfrm>
          <a:prstGeom prst="rect">
            <a:avLst/>
          </a:prstGeom>
          <a:noFill/>
        </p:spPr>
      </p:pic>
      <p:sp>
        <p:nvSpPr>
          <p:cNvPr id="3" name="Text Placeholder 2">
            <a:extLst>
              <a:ext uri="{FF2B5EF4-FFF2-40B4-BE49-F238E27FC236}">
                <a16:creationId xmlns:a16="http://schemas.microsoft.com/office/drawing/2014/main" id="{C747C414-85D9-40D6-9BB3-5AF68A84F413}"/>
              </a:ext>
            </a:extLst>
          </p:cNvPr>
          <p:cNvSpPr>
            <a:spLocks noGrp="1"/>
          </p:cNvSpPr>
          <p:nvPr>
            <p:ph type="body" sz="quarter" idx="12"/>
          </p:nvPr>
        </p:nvSpPr>
        <p:spPr>
          <a:xfrm>
            <a:off x="190500" y="114839"/>
            <a:ext cx="11725275" cy="468257"/>
          </a:xfrm>
        </p:spPr>
        <p:txBody>
          <a:bodyPr/>
          <a:lstStyle/>
          <a:p>
            <a:r>
              <a:rPr lang="en-US" dirty="0"/>
              <a:t>REFERENCES</a:t>
            </a:r>
          </a:p>
        </p:txBody>
      </p:sp>
      <p:sp>
        <p:nvSpPr>
          <p:cNvPr id="22" name="TextBox 21">
            <a:extLst>
              <a:ext uri="{FF2B5EF4-FFF2-40B4-BE49-F238E27FC236}">
                <a16:creationId xmlns:a16="http://schemas.microsoft.com/office/drawing/2014/main" id="{6EBFA7A4-C9C5-4AF3-A56A-5FE24405ACB9}"/>
              </a:ext>
            </a:extLst>
          </p:cNvPr>
          <p:cNvSpPr txBox="1"/>
          <p:nvPr/>
        </p:nvSpPr>
        <p:spPr>
          <a:xfrm>
            <a:off x="297655" y="828183"/>
            <a:ext cx="11510962" cy="5737468"/>
          </a:xfrm>
          <a:prstGeom prst="rect">
            <a:avLst/>
          </a:prstGeom>
          <a:noFill/>
        </p:spPr>
        <p:txBody>
          <a:bodyPr wrap="square" rtlCol="0">
            <a:spAutoFit/>
          </a:bodyPr>
          <a:lstStyle/>
          <a:p>
            <a:pPr marL="342900" indent="-342900" algn="just">
              <a:buFont typeface="+mj-lt"/>
              <a:buAutoNum type="arabicPeriod"/>
            </a:pPr>
            <a:r>
              <a:rPr lang="en-US" sz="1550" b="1" dirty="0">
                <a:latin typeface="Times New Roman" panose="02020603050405020304" pitchFamily="18" charset="0"/>
                <a:cs typeface="Times New Roman" panose="02020603050405020304" pitchFamily="18" charset="0"/>
              </a:rPr>
              <a:t>Blockchain and Smart Contracts for Internet of Things: A Systematic Literature Review Anup </a:t>
            </a:r>
            <a:r>
              <a:rPr lang="en-US" sz="1550" b="1" dirty="0" err="1">
                <a:latin typeface="Times New Roman" panose="02020603050405020304" pitchFamily="18" charset="0"/>
                <a:cs typeface="Times New Roman" panose="02020603050405020304" pitchFamily="18" charset="0"/>
              </a:rPr>
              <a:t>Dhakal</a:t>
            </a:r>
            <a:r>
              <a:rPr lang="en-US" sz="1550" b="1" dirty="0">
                <a:latin typeface="Times New Roman" panose="02020603050405020304" pitchFamily="18" charset="0"/>
                <a:cs typeface="Times New Roman" panose="02020603050405020304" pitchFamily="18" charset="0"/>
              </a:rPr>
              <a:t> International School of Software, Wuhan University, China</a:t>
            </a:r>
            <a:r>
              <a:rPr lang="en-IN" sz="1550" b="1" dirty="0">
                <a:latin typeface="Times New Roman" panose="02020603050405020304" pitchFamily="18" charset="0"/>
                <a:cs typeface="Times New Roman" panose="02020603050405020304" pitchFamily="18" charset="0"/>
              </a:rPr>
              <a:t>, 26 April 2019 </a:t>
            </a:r>
            <a:r>
              <a:rPr lang="en-IN" sz="1550" b="1" baseline="30000" dirty="0">
                <a:latin typeface="Times New Roman" panose="02020603050405020304" pitchFamily="18" charset="0"/>
                <a:cs typeface="Times New Roman" panose="02020603050405020304" pitchFamily="18" charset="0"/>
              </a:rPr>
              <a:t>1</a:t>
            </a:r>
            <a:r>
              <a:rPr lang="en-IN" sz="1550" dirty="0">
                <a:latin typeface="Times New Roman" panose="02020603050405020304" pitchFamily="18" charset="0"/>
                <a:cs typeface="Times New Roman" panose="02020603050405020304" pitchFamily="18" charset="0"/>
              </a:rPr>
              <a:t>. </a:t>
            </a:r>
          </a:p>
          <a:p>
            <a:pPr marL="342900" indent="-342900" algn="just">
              <a:buFont typeface="+mj-lt"/>
              <a:buAutoNum type="arabicPeriod"/>
            </a:pPr>
            <a:r>
              <a:rPr lang="en-IN" sz="1550" b="1" dirty="0">
                <a:latin typeface="Times New Roman" panose="02020603050405020304" pitchFamily="18" charset="0"/>
                <a:cs typeface="Times New Roman" panose="02020603050405020304" pitchFamily="18" charset="0"/>
              </a:rPr>
              <a:t>A privacy-preserving Internet of Things device management scheme based on blockchain </a:t>
            </a:r>
            <a:r>
              <a:rPr lang="en-IN" sz="1550" b="1" dirty="0" err="1">
                <a:latin typeface="Times New Roman" panose="02020603050405020304" pitchFamily="18" charset="0"/>
                <a:cs typeface="Times New Roman" panose="02020603050405020304" pitchFamily="18" charset="0"/>
              </a:rPr>
              <a:t>Qingsu</a:t>
            </a:r>
            <a:r>
              <a:rPr lang="en-IN" sz="1550" b="1" dirty="0">
                <a:latin typeface="Times New Roman" panose="02020603050405020304" pitchFamily="18" charset="0"/>
                <a:cs typeface="Times New Roman" panose="02020603050405020304" pitchFamily="18" charset="0"/>
              </a:rPr>
              <a:t> He, Yu Xu, </a:t>
            </a:r>
            <a:r>
              <a:rPr lang="en-IN" sz="1550" b="1" dirty="0" err="1">
                <a:latin typeface="Times New Roman" panose="02020603050405020304" pitchFamily="18" charset="0"/>
                <a:cs typeface="Times New Roman" panose="02020603050405020304" pitchFamily="18" charset="0"/>
              </a:rPr>
              <a:t>Zhoubin</a:t>
            </a:r>
            <a:r>
              <a:rPr lang="en-IN" sz="1550" b="1" dirty="0">
                <a:latin typeface="Times New Roman" panose="02020603050405020304" pitchFamily="18" charset="0"/>
                <a:cs typeface="Times New Roman" panose="02020603050405020304" pitchFamily="18" charset="0"/>
              </a:rPr>
              <a:t> Liu , </a:t>
            </a:r>
            <a:r>
              <a:rPr lang="en-IN" sz="1550" b="1" dirty="0" err="1">
                <a:latin typeface="Times New Roman" panose="02020603050405020304" pitchFamily="18" charset="0"/>
                <a:cs typeface="Times New Roman" panose="02020603050405020304" pitchFamily="18" charset="0"/>
              </a:rPr>
              <a:t>Jinhong</a:t>
            </a:r>
            <a:r>
              <a:rPr lang="en-IN" sz="1550" b="1" dirty="0">
                <a:latin typeface="Times New Roman" panose="02020603050405020304" pitchFamily="18" charset="0"/>
                <a:cs typeface="Times New Roman" panose="02020603050405020304" pitchFamily="18" charset="0"/>
              </a:rPr>
              <a:t> He, You Sun and Rui Zhang, 2018 - </a:t>
            </a:r>
            <a:r>
              <a:rPr lang="en-US" sz="1550" b="1" dirty="0">
                <a:latin typeface="Times New Roman" panose="02020603050405020304" pitchFamily="18" charset="0"/>
                <a:cs typeface="Times New Roman" panose="02020603050405020304" pitchFamily="18" charset="0"/>
              </a:rPr>
              <a:t>2018, Vol. 14(11)  The Author(s) 2018 </a:t>
            </a:r>
            <a:r>
              <a:rPr lang="en-US" sz="1550" b="1" baseline="30000" dirty="0">
                <a:latin typeface="Times New Roman" panose="02020603050405020304" pitchFamily="18" charset="0"/>
                <a:cs typeface="Times New Roman" panose="02020603050405020304" pitchFamily="18" charset="0"/>
              </a:rPr>
              <a:t>2</a:t>
            </a:r>
          </a:p>
          <a:p>
            <a:pPr marL="342900" indent="-342900" algn="just">
              <a:buFont typeface="+mj-lt"/>
              <a:buAutoNum type="arabicPeriod"/>
            </a:pPr>
            <a:r>
              <a:rPr lang="en-US" sz="1550" b="1" dirty="0">
                <a:latin typeface="Times New Roman" panose="02020603050405020304" pitchFamily="18" charset="0"/>
                <a:cs typeface="Times New Roman" panose="02020603050405020304" pitchFamily="18" charset="0"/>
              </a:rPr>
              <a:t>Applications of Blockchains in the Internet of Things: A Comprehensive Survey, Ali </a:t>
            </a:r>
            <a:r>
              <a:rPr lang="en-US" sz="1550" b="1" dirty="0" err="1">
                <a:latin typeface="Times New Roman" panose="02020603050405020304" pitchFamily="18" charset="0"/>
                <a:cs typeface="Times New Roman" panose="02020603050405020304" pitchFamily="18" charset="0"/>
              </a:rPr>
              <a:t>Dorri</a:t>
            </a:r>
            <a:r>
              <a:rPr lang="en-US" sz="1550" b="1" dirty="0">
                <a:latin typeface="Times New Roman" panose="02020603050405020304" pitchFamily="18" charset="0"/>
                <a:cs typeface="Times New Roman" panose="02020603050405020304" pitchFamily="18" charset="0"/>
              </a:rPr>
              <a:t>, Salil S. </a:t>
            </a:r>
            <a:r>
              <a:rPr lang="en-US" sz="1550" b="1" dirty="0" err="1">
                <a:latin typeface="Times New Roman" panose="02020603050405020304" pitchFamily="18" charset="0"/>
                <a:cs typeface="Times New Roman" panose="02020603050405020304" pitchFamily="18" charset="0"/>
              </a:rPr>
              <a:t>Kanhere</a:t>
            </a:r>
            <a:r>
              <a:rPr lang="en-US" sz="1550" b="1" dirty="0">
                <a:latin typeface="Times New Roman" panose="02020603050405020304" pitchFamily="18" charset="0"/>
                <a:cs typeface="Times New Roman" panose="02020603050405020304" pitchFamily="18" charset="0"/>
              </a:rPr>
              <a:t>, and Raja </a:t>
            </a:r>
            <a:r>
              <a:rPr lang="en-US" sz="1550" b="1" dirty="0" err="1">
                <a:latin typeface="Times New Roman" panose="02020603050405020304" pitchFamily="18" charset="0"/>
                <a:cs typeface="Times New Roman" panose="02020603050405020304" pitchFamily="18" charset="0"/>
              </a:rPr>
              <a:t>Jurdak</a:t>
            </a:r>
            <a:r>
              <a:rPr lang="en-US" sz="1550" b="1" dirty="0">
                <a:latin typeface="Times New Roman" panose="02020603050405020304" pitchFamily="18" charset="0"/>
                <a:cs typeface="Times New Roman" panose="02020603050405020304" pitchFamily="18" charset="0"/>
              </a:rPr>
              <a:t>, 2017 </a:t>
            </a:r>
            <a:r>
              <a:rPr lang="en-US" sz="1550" b="1" baseline="30000" dirty="0">
                <a:latin typeface="Times New Roman" panose="02020603050405020304" pitchFamily="18" charset="0"/>
                <a:cs typeface="Times New Roman" panose="02020603050405020304" pitchFamily="18" charset="0"/>
              </a:rPr>
              <a:t>3</a:t>
            </a:r>
          </a:p>
          <a:p>
            <a:pPr marL="342900" indent="-342900" algn="just">
              <a:buFont typeface="+mj-lt"/>
              <a:buAutoNum type="arabicPeriod"/>
            </a:pPr>
            <a:r>
              <a:rPr lang="en-US" sz="1550" b="1" dirty="0">
                <a:latin typeface="Times New Roman" panose="02020603050405020304" pitchFamily="18" charset="0"/>
                <a:cs typeface="Times New Roman" panose="02020603050405020304" pitchFamily="18" charset="0"/>
              </a:rPr>
              <a:t>ETHEREUM: A SECURE DECENTRALISED GENERALISED TRANSACTION LEDGER EIP-150 REVISION (1e18248 - 2017-04-12) DR. GAVIN WOOD FOUNDER, ETHEREUM &amp; ETHCORE GAVIN@ETHCORE.IO </a:t>
            </a:r>
            <a:r>
              <a:rPr lang="en-US" sz="1550" b="1" baseline="30000" dirty="0">
                <a:latin typeface="Times New Roman" panose="02020603050405020304" pitchFamily="18" charset="0"/>
                <a:cs typeface="Times New Roman" panose="02020603050405020304" pitchFamily="18" charset="0"/>
              </a:rPr>
              <a:t>4</a:t>
            </a:r>
          </a:p>
          <a:p>
            <a:pPr marL="342900" indent="-342900" algn="just">
              <a:buFont typeface="+mj-lt"/>
              <a:buAutoNum type="arabicPeriod"/>
            </a:pPr>
            <a:r>
              <a:rPr lang="en-IN" sz="1550" b="1" dirty="0">
                <a:latin typeface="Times New Roman" panose="02020603050405020304" pitchFamily="18" charset="0"/>
                <a:cs typeface="Times New Roman" panose="02020603050405020304" pitchFamily="18" charset="0"/>
              </a:rPr>
              <a:t>First purpose built protocol for supply chains based on blockchain Authors </a:t>
            </a:r>
            <a:r>
              <a:rPr lang="en-IN" sz="1550" b="1" dirty="0" err="1">
                <a:latin typeface="Times New Roman" panose="02020603050405020304" pitchFamily="18" charset="0"/>
                <a:cs typeface="Times New Roman" panose="02020603050405020304" pitchFamily="18" charset="0"/>
              </a:rPr>
              <a:t>Branimir</a:t>
            </a:r>
            <a:r>
              <a:rPr lang="en-IN" sz="1550" b="1" dirty="0">
                <a:latin typeface="Times New Roman" panose="02020603050405020304" pitchFamily="18" charset="0"/>
                <a:cs typeface="Times New Roman" panose="02020603050405020304" pitchFamily="18" charset="0"/>
              </a:rPr>
              <a:t> </a:t>
            </a:r>
            <a:r>
              <a:rPr lang="en-IN" sz="1550" b="1" dirty="0" err="1">
                <a:latin typeface="Times New Roman" panose="02020603050405020304" pitchFamily="18" charset="0"/>
                <a:cs typeface="Times New Roman" panose="02020603050405020304" pitchFamily="18" charset="0"/>
              </a:rPr>
              <a:t>Rakic</a:t>
            </a:r>
            <a:r>
              <a:rPr lang="en-IN" sz="1550" b="1" dirty="0">
                <a:latin typeface="Times New Roman" panose="02020603050405020304" pitchFamily="18" charset="0"/>
                <a:cs typeface="Times New Roman" panose="02020603050405020304" pitchFamily="18" charset="0"/>
              </a:rPr>
              <a:t> MSc, </a:t>
            </a:r>
            <a:r>
              <a:rPr lang="en-IN" sz="1550" b="1" dirty="0" err="1">
                <a:latin typeface="Times New Roman" panose="02020603050405020304" pitchFamily="18" charset="0"/>
                <a:cs typeface="Times New Roman" panose="02020603050405020304" pitchFamily="18" charset="0"/>
              </a:rPr>
              <a:t>Tomaz</a:t>
            </a:r>
            <a:r>
              <a:rPr lang="en-IN" sz="1550" b="1" dirty="0">
                <a:latin typeface="Times New Roman" panose="02020603050405020304" pitchFamily="18" charset="0"/>
                <a:cs typeface="Times New Roman" panose="02020603050405020304" pitchFamily="18" charset="0"/>
              </a:rPr>
              <a:t> </a:t>
            </a:r>
            <a:r>
              <a:rPr lang="en-IN" sz="1550" b="1" dirty="0" err="1">
                <a:latin typeface="Times New Roman" panose="02020603050405020304" pitchFamily="18" charset="0"/>
                <a:cs typeface="Times New Roman" panose="02020603050405020304" pitchFamily="18" charset="0"/>
              </a:rPr>
              <a:t>Levak</a:t>
            </a:r>
            <a:r>
              <a:rPr lang="en-IN" sz="1550" b="1" dirty="0">
                <a:latin typeface="Times New Roman" panose="02020603050405020304" pitchFamily="18" charset="0"/>
                <a:cs typeface="Times New Roman" panose="02020603050405020304" pitchFamily="18" charset="0"/>
              </a:rPr>
              <a:t>, </a:t>
            </a:r>
            <a:r>
              <a:rPr lang="en-IN" sz="1550" b="1" dirty="0" err="1">
                <a:latin typeface="Times New Roman" panose="02020603050405020304" pitchFamily="18" charset="0"/>
                <a:cs typeface="Times New Roman" panose="02020603050405020304" pitchFamily="18" charset="0"/>
              </a:rPr>
              <a:t>Ziga</a:t>
            </a:r>
            <a:r>
              <a:rPr lang="en-IN" sz="1550" b="1" dirty="0">
                <a:latin typeface="Times New Roman" panose="02020603050405020304" pitchFamily="18" charset="0"/>
                <a:cs typeface="Times New Roman" panose="02020603050405020304" pitchFamily="18" charset="0"/>
              </a:rPr>
              <a:t> </a:t>
            </a:r>
            <a:r>
              <a:rPr lang="en-IN" sz="1550" b="1" dirty="0" err="1">
                <a:latin typeface="Times New Roman" panose="02020603050405020304" pitchFamily="18" charset="0"/>
                <a:cs typeface="Times New Roman" panose="02020603050405020304" pitchFamily="18" charset="0"/>
              </a:rPr>
              <a:t>Drev</a:t>
            </a:r>
            <a:r>
              <a:rPr lang="en-IN" sz="1550" b="1" dirty="0">
                <a:latin typeface="Times New Roman" panose="02020603050405020304" pitchFamily="18" charset="0"/>
                <a:cs typeface="Times New Roman" panose="02020603050405020304" pitchFamily="18" charset="0"/>
              </a:rPr>
              <a:t>, Sava </a:t>
            </a:r>
            <a:r>
              <a:rPr lang="en-IN" sz="1550" b="1" dirty="0" err="1">
                <a:latin typeface="Times New Roman" panose="02020603050405020304" pitchFamily="18" charset="0"/>
                <a:cs typeface="Times New Roman" panose="02020603050405020304" pitchFamily="18" charset="0"/>
              </a:rPr>
              <a:t>Savic</a:t>
            </a:r>
            <a:r>
              <a:rPr lang="en-IN" sz="1550" b="1" dirty="0">
                <a:latin typeface="Times New Roman" panose="02020603050405020304" pitchFamily="18" charset="0"/>
                <a:cs typeface="Times New Roman" panose="02020603050405020304" pitchFamily="18" charset="0"/>
              </a:rPr>
              <a:t> PhD(c)., Aleksandar </a:t>
            </a:r>
            <a:r>
              <a:rPr lang="en-IN" sz="1550" b="1" dirty="0" err="1">
                <a:latin typeface="Times New Roman" panose="02020603050405020304" pitchFamily="18" charset="0"/>
                <a:cs typeface="Times New Roman" panose="02020603050405020304" pitchFamily="18" charset="0"/>
              </a:rPr>
              <a:t>Veljkovic</a:t>
            </a:r>
            <a:r>
              <a:rPr lang="en-IN" sz="1550" b="1" dirty="0">
                <a:latin typeface="Times New Roman" panose="02020603050405020304" pitchFamily="18" charset="0"/>
                <a:cs typeface="Times New Roman" panose="02020603050405020304" pitchFamily="18" charset="0"/>
              </a:rPr>
              <a:t> PhD (c). October 5, 2017 v1.0</a:t>
            </a:r>
            <a:r>
              <a:rPr lang="en-US" sz="1550" b="1" dirty="0">
                <a:latin typeface="Times New Roman" panose="02020603050405020304" pitchFamily="18" charset="0"/>
                <a:cs typeface="Times New Roman" panose="02020603050405020304" pitchFamily="18" charset="0"/>
              </a:rPr>
              <a:t> </a:t>
            </a:r>
            <a:r>
              <a:rPr lang="en-US" sz="1550" b="1" baseline="30000" dirty="0">
                <a:latin typeface="Times New Roman" panose="02020603050405020304" pitchFamily="18" charset="0"/>
                <a:cs typeface="Times New Roman" panose="02020603050405020304" pitchFamily="18" charset="0"/>
              </a:rPr>
              <a:t>5</a:t>
            </a:r>
            <a:endParaRPr lang="en-IN" sz="1550" b="1" dirty="0">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IN" sz="1550" b="1" dirty="0">
                <a:latin typeface="Times New Roman" panose="02020603050405020304" pitchFamily="18" charset="0"/>
                <a:cs typeface="Times New Roman" panose="02020603050405020304" pitchFamily="18" charset="0"/>
              </a:rPr>
              <a:t>Blockchains and Smart Contracts for the Internet of Things KONSTANTINOS CHRISTIDIS, (Graduate Student Member, IEEE), AND MICHAEL DEVETSIKIOTIS, (Fellow, IEEE) Department of Electrical and Computer Engineering, North Carolina State University, Raleigh, NC 27606, USA, R</a:t>
            </a:r>
            <a:r>
              <a:rPr lang="en-US" sz="1550" b="1" dirty="0" err="1">
                <a:latin typeface="Times New Roman" panose="02020603050405020304" pitchFamily="18" charset="0"/>
                <a:cs typeface="Times New Roman" panose="02020603050405020304" pitchFamily="18" charset="0"/>
              </a:rPr>
              <a:t>eceived</a:t>
            </a:r>
            <a:r>
              <a:rPr lang="en-US" sz="1550" b="1" dirty="0">
                <a:latin typeface="Times New Roman" panose="02020603050405020304" pitchFamily="18" charset="0"/>
                <a:cs typeface="Times New Roman" panose="02020603050405020304" pitchFamily="18" charset="0"/>
              </a:rPr>
              <a:t> April 23, 2016, accepted May 8, 2016, date of publication May 10, 2016, date of current version June 3, 2016 </a:t>
            </a:r>
            <a:r>
              <a:rPr lang="en-US" sz="1550" b="1" baseline="30000" dirty="0">
                <a:latin typeface="Times New Roman" panose="02020603050405020304" pitchFamily="18" charset="0"/>
                <a:cs typeface="Times New Roman" panose="02020603050405020304" pitchFamily="18" charset="0"/>
              </a:rPr>
              <a:t>6</a:t>
            </a:r>
          </a:p>
          <a:p>
            <a:pPr marL="342900" indent="-342900" algn="just">
              <a:buFont typeface="+mj-lt"/>
              <a:buAutoNum type="arabicPeriod"/>
            </a:pPr>
            <a:r>
              <a:rPr lang="en-IN" sz="1550" b="1" dirty="0">
                <a:latin typeface="Times New Roman" panose="02020603050405020304" pitchFamily="18" charset="0"/>
                <a:cs typeface="Times New Roman" panose="02020603050405020304" pitchFamily="18" charset="0"/>
              </a:rPr>
              <a:t>BEYOND BITCOIN Public Sector Innovation Using the Bitcoin Blockchain Technology </a:t>
            </a:r>
            <a:r>
              <a:rPr lang="en-IN" sz="1550" b="1" dirty="0" err="1">
                <a:latin typeface="Times New Roman" panose="02020603050405020304" pitchFamily="18" charset="0"/>
                <a:cs typeface="Times New Roman" panose="02020603050405020304" pitchFamily="18" charset="0"/>
              </a:rPr>
              <a:t>Svein</a:t>
            </a:r>
            <a:r>
              <a:rPr lang="en-IN" sz="1550" b="1" dirty="0">
                <a:latin typeface="Times New Roman" panose="02020603050405020304" pitchFamily="18" charset="0"/>
                <a:cs typeface="Times New Roman" panose="02020603050405020304" pitchFamily="18" charset="0"/>
              </a:rPr>
              <a:t> </a:t>
            </a:r>
            <a:r>
              <a:rPr lang="en-IN" sz="1550" b="1" dirty="0" err="1">
                <a:latin typeface="Times New Roman" panose="02020603050405020304" pitchFamily="18" charset="0"/>
                <a:cs typeface="Times New Roman" panose="02020603050405020304" pitchFamily="18" charset="0"/>
              </a:rPr>
              <a:t>Ølnes</a:t>
            </a:r>
            <a:r>
              <a:rPr lang="en-IN" sz="1550" b="1" dirty="0">
                <a:latin typeface="Times New Roman" panose="02020603050405020304" pitchFamily="18" charset="0"/>
                <a:cs typeface="Times New Roman" panose="02020603050405020304" pitchFamily="18" charset="0"/>
              </a:rPr>
              <a:t>, </a:t>
            </a:r>
            <a:r>
              <a:rPr lang="en-IN" sz="1550" b="1" dirty="0" err="1">
                <a:latin typeface="Times New Roman" panose="02020603050405020304" pitchFamily="18" charset="0"/>
                <a:cs typeface="Times New Roman" panose="02020603050405020304" pitchFamily="18" charset="0"/>
              </a:rPr>
              <a:t>Vestlandsforsking</a:t>
            </a:r>
            <a:r>
              <a:rPr lang="en-IN" sz="1550" b="1" dirty="0">
                <a:latin typeface="Times New Roman" panose="02020603050405020304" pitchFamily="18" charset="0"/>
                <a:cs typeface="Times New Roman" panose="02020603050405020304" pitchFamily="18" charset="0"/>
              </a:rPr>
              <a:t> (Western Norway Research Institute), sol@vestforsk.no, November 2015</a:t>
            </a:r>
            <a:r>
              <a:rPr lang="en-US" sz="1550" b="1" baseline="30000" dirty="0">
                <a:latin typeface="Times New Roman" panose="02020603050405020304" pitchFamily="18" charset="0"/>
                <a:cs typeface="Times New Roman" panose="02020603050405020304" pitchFamily="18" charset="0"/>
              </a:rPr>
              <a:t>7</a:t>
            </a:r>
            <a:endParaRPr lang="en-IN" sz="1550" b="1" dirty="0">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550" b="1" dirty="0">
                <a:latin typeface="Times New Roman" panose="02020603050405020304" pitchFamily="18" charset="0"/>
                <a:cs typeface="Times New Roman" panose="02020603050405020304" pitchFamily="18" charset="0"/>
              </a:rPr>
              <a:t>Public versus Private Blockchains Part 2: Permissionless Blockchains White Paper </a:t>
            </a:r>
            <a:r>
              <a:rPr lang="en-US" sz="1550" b="1" dirty="0" err="1">
                <a:latin typeface="Times New Roman" panose="02020603050405020304" pitchFamily="18" charset="0"/>
                <a:cs typeface="Times New Roman" panose="02020603050405020304" pitchFamily="18" charset="0"/>
              </a:rPr>
              <a:t>BitFury</a:t>
            </a:r>
            <a:r>
              <a:rPr lang="en-US" sz="1550" b="1" dirty="0">
                <a:latin typeface="Times New Roman" panose="02020603050405020304" pitchFamily="18" charset="0"/>
                <a:cs typeface="Times New Roman" panose="02020603050405020304" pitchFamily="18" charset="0"/>
              </a:rPr>
              <a:t> Group in collaboration with Jeff </a:t>
            </a:r>
            <a:r>
              <a:rPr lang="en-US" sz="1550" b="1" dirty="0" err="1">
                <a:latin typeface="Times New Roman" panose="02020603050405020304" pitchFamily="18" charset="0"/>
                <a:cs typeface="Times New Roman" panose="02020603050405020304" pitchFamily="18" charset="0"/>
              </a:rPr>
              <a:t>Garzik</a:t>
            </a:r>
            <a:r>
              <a:rPr lang="en-US" sz="1550" b="1" dirty="0">
                <a:latin typeface="Times New Roman" panose="02020603050405020304" pitchFamily="18" charset="0"/>
                <a:cs typeface="Times New Roman" panose="02020603050405020304" pitchFamily="18" charset="0"/>
              </a:rPr>
              <a:t> (jeff@bloq.com) Oct 20, 2015 (Version 1.0) </a:t>
            </a:r>
            <a:r>
              <a:rPr lang="en-US" sz="1550" b="1" baseline="30000" dirty="0">
                <a:latin typeface="Times New Roman" panose="02020603050405020304" pitchFamily="18" charset="0"/>
                <a:cs typeface="Times New Roman" panose="02020603050405020304" pitchFamily="18" charset="0"/>
              </a:rPr>
              <a:t>8</a:t>
            </a:r>
          </a:p>
          <a:p>
            <a:pPr marL="342900" indent="-342900" algn="just">
              <a:buFont typeface="+mj-lt"/>
              <a:buAutoNum type="arabicPeriod"/>
            </a:pPr>
            <a:r>
              <a:rPr lang="en-US" sz="1550" dirty="0">
                <a:latin typeface="Times New Roman" panose="02020603050405020304" pitchFamily="18" charset="0"/>
                <a:cs typeface="Times New Roman" panose="02020603050405020304" pitchFamily="18" charset="0"/>
              </a:rPr>
              <a:t>Blockchain Technology Beyond Bitcoin: An Overview </a:t>
            </a:r>
            <a:endParaRPr lang="en-US" sz="1550" baseline="30000" dirty="0">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550" dirty="0">
                <a:latin typeface="Times New Roman" panose="02020603050405020304" pitchFamily="18" charset="0"/>
                <a:cs typeface="Times New Roman" panose="02020603050405020304" pitchFamily="18" charset="0"/>
              </a:rPr>
              <a:t>Beyond Bitcoin Enabling Smart Government Using Blockchain Technology </a:t>
            </a:r>
            <a:r>
              <a:rPr lang="en-US" sz="1550" dirty="0" err="1">
                <a:latin typeface="Times New Roman" panose="02020603050405020304" pitchFamily="18" charset="0"/>
                <a:cs typeface="Times New Roman" panose="02020603050405020304" pitchFamily="18" charset="0"/>
              </a:rPr>
              <a:t>Svein</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Ølnes</a:t>
            </a:r>
            <a:r>
              <a:rPr lang="en-US" sz="1550" dirty="0">
                <a:latin typeface="Times New Roman" panose="02020603050405020304" pitchFamily="18" charset="0"/>
                <a:cs typeface="Times New Roman" panose="02020603050405020304" pitchFamily="18" charset="0"/>
              </a:rPr>
              <a:t> </a:t>
            </a:r>
            <a:r>
              <a:rPr lang="en-IN" sz="1550" dirty="0">
                <a:latin typeface="Times New Roman" panose="02020603050405020304" pitchFamily="18" charset="0"/>
                <a:cs typeface="Times New Roman" panose="02020603050405020304" pitchFamily="18" charset="0"/>
              </a:rPr>
              <a:t>, </a:t>
            </a:r>
            <a:r>
              <a:rPr lang="en-US" sz="1550" dirty="0">
                <a:latin typeface="Times New Roman" panose="02020603050405020304" pitchFamily="18" charset="0"/>
                <a:cs typeface="Times New Roman" panose="02020603050405020304" pitchFamily="18" charset="0"/>
              </a:rPr>
              <a:t>Western Norway Research Institute, </a:t>
            </a:r>
            <a:r>
              <a:rPr lang="en-US" sz="1550" dirty="0" err="1">
                <a:latin typeface="Times New Roman" panose="02020603050405020304" pitchFamily="18" charset="0"/>
                <a:cs typeface="Times New Roman" panose="02020603050405020304" pitchFamily="18" charset="0"/>
              </a:rPr>
              <a:t>Sogndal</a:t>
            </a:r>
            <a:r>
              <a:rPr lang="en-US" sz="1550" dirty="0">
                <a:latin typeface="Times New Roman" panose="02020603050405020304" pitchFamily="18" charset="0"/>
                <a:cs typeface="Times New Roman" panose="02020603050405020304" pitchFamily="18" charset="0"/>
              </a:rPr>
              <a:t>, Norway ,</a:t>
            </a:r>
            <a:r>
              <a:rPr lang="en-IN" sz="1550" dirty="0">
                <a:latin typeface="Times New Roman" panose="02020603050405020304" pitchFamily="18" charset="0"/>
                <a:cs typeface="Times New Roman" panose="02020603050405020304" pitchFamily="18" charset="0"/>
              </a:rPr>
              <a:t> 16 Nov 2017</a:t>
            </a:r>
          </a:p>
          <a:p>
            <a:pPr marL="342900" indent="-342900" algn="just">
              <a:buFont typeface="+mj-lt"/>
              <a:buAutoNum type="arabicPeriod"/>
            </a:pPr>
            <a:r>
              <a:rPr lang="en-IN" sz="1550" dirty="0">
                <a:latin typeface="Times New Roman" panose="02020603050405020304" pitchFamily="18" charset="0"/>
                <a:cs typeface="Times New Roman" panose="02020603050405020304" pitchFamily="18" charset="0"/>
              </a:rPr>
              <a:t>Privacy preserving Internet of Things: From privacy techniques to a blueprint architecture and efficient implementation Prem Prakash </a:t>
            </a:r>
            <a:r>
              <a:rPr lang="en-IN" sz="1550" dirty="0" err="1">
                <a:latin typeface="Times New Roman" panose="02020603050405020304" pitchFamily="18" charset="0"/>
                <a:cs typeface="Times New Roman" panose="02020603050405020304" pitchFamily="18" charset="0"/>
              </a:rPr>
              <a:t>Jayaramana</a:t>
            </a:r>
            <a:r>
              <a:rPr lang="en-IN" sz="1550" dirty="0">
                <a:latin typeface="Times New Roman" panose="02020603050405020304" pitchFamily="18" charset="0"/>
                <a:cs typeface="Times New Roman" panose="02020603050405020304" pitchFamily="18" charset="0"/>
              </a:rPr>
              <a:t> , </a:t>
            </a:r>
            <a:r>
              <a:rPr lang="en-IN" sz="1550" dirty="0" err="1">
                <a:latin typeface="Times New Roman" panose="02020603050405020304" pitchFamily="18" charset="0"/>
                <a:cs typeface="Times New Roman" panose="02020603050405020304" pitchFamily="18" charset="0"/>
              </a:rPr>
              <a:t>Xuechao</a:t>
            </a:r>
            <a:r>
              <a:rPr lang="en-IN" sz="1550" dirty="0">
                <a:latin typeface="Times New Roman" panose="02020603050405020304" pitchFamily="18" charset="0"/>
                <a:cs typeface="Times New Roman" panose="02020603050405020304" pitchFamily="18" charset="0"/>
              </a:rPr>
              <a:t> Yang , Ali Yavari , </a:t>
            </a:r>
            <a:r>
              <a:rPr lang="en-IN" sz="1550" dirty="0" err="1">
                <a:latin typeface="Times New Roman" panose="02020603050405020304" pitchFamily="18" charset="0"/>
                <a:cs typeface="Times New Roman" panose="02020603050405020304" pitchFamily="18" charset="0"/>
              </a:rPr>
              <a:t>Dimitrios</a:t>
            </a:r>
            <a:r>
              <a:rPr lang="en-IN" sz="1550" dirty="0">
                <a:latin typeface="Times New Roman" panose="02020603050405020304" pitchFamily="18" charset="0"/>
                <a:cs typeface="Times New Roman" panose="02020603050405020304" pitchFamily="18" charset="0"/>
              </a:rPr>
              <a:t> </a:t>
            </a:r>
            <a:r>
              <a:rPr lang="en-IN" sz="1550" dirty="0" err="1">
                <a:latin typeface="Times New Roman" panose="02020603050405020304" pitchFamily="18" charset="0"/>
                <a:cs typeface="Times New Roman" panose="02020603050405020304" pitchFamily="18" charset="0"/>
              </a:rPr>
              <a:t>Georgakopoulos</a:t>
            </a:r>
            <a:r>
              <a:rPr lang="en-IN" sz="1550" dirty="0">
                <a:latin typeface="Times New Roman" panose="02020603050405020304" pitchFamily="18" charset="0"/>
                <a:cs typeface="Times New Roman" panose="02020603050405020304" pitchFamily="18" charset="0"/>
              </a:rPr>
              <a:t>  , </a:t>
            </a:r>
            <a:r>
              <a:rPr lang="en-IN" sz="1550" dirty="0" err="1">
                <a:latin typeface="Times New Roman" panose="02020603050405020304" pitchFamily="18" charset="0"/>
                <a:cs typeface="Times New Roman" panose="02020603050405020304" pitchFamily="18" charset="0"/>
              </a:rPr>
              <a:t>Xun</a:t>
            </a:r>
            <a:r>
              <a:rPr lang="en-IN" sz="1550" dirty="0">
                <a:latin typeface="Times New Roman" panose="02020603050405020304" pitchFamily="18" charset="0"/>
                <a:cs typeface="Times New Roman" panose="02020603050405020304" pitchFamily="18" charset="0"/>
              </a:rPr>
              <a:t> Yi, 16 March 2016</a:t>
            </a:r>
            <a:endParaRPr lang="en-US" sz="15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7727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198782" y="90478"/>
            <a:ext cx="11794433" cy="585798"/>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4</a:t>
            </a:fld>
            <a:endParaRPr lang="en-US" dirty="0"/>
          </a:p>
        </p:txBody>
      </p:sp>
      <p:graphicFrame>
        <p:nvGraphicFramePr>
          <p:cNvPr id="11" name="Table 2">
            <a:extLst>
              <a:ext uri="{FF2B5EF4-FFF2-40B4-BE49-F238E27FC236}">
                <a16:creationId xmlns:a16="http://schemas.microsoft.com/office/drawing/2014/main" id="{780A756C-26CA-4DF2-9BFE-936FB93517AC}"/>
              </a:ext>
            </a:extLst>
          </p:cNvPr>
          <p:cNvGraphicFramePr>
            <a:graphicFrameLocks noGrp="1"/>
          </p:cNvGraphicFramePr>
          <p:nvPr/>
        </p:nvGraphicFramePr>
        <p:xfrm>
          <a:off x="198783" y="1123950"/>
          <a:ext cx="11794434" cy="5029200"/>
        </p:xfrm>
        <a:graphic>
          <a:graphicData uri="http://schemas.openxmlformats.org/drawingml/2006/table">
            <a:tbl>
              <a:tblPr firstRow="1" bandRow="1">
                <a:tableStyleId>{5C22544A-7EE6-4342-B048-85BDC9FD1C3A}</a:tableStyleId>
              </a:tblPr>
              <a:tblGrid>
                <a:gridCol w="705722">
                  <a:extLst>
                    <a:ext uri="{9D8B030D-6E8A-4147-A177-3AD203B41FA5}">
                      <a16:colId xmlns:a16="http://schemas.microsoft.com/office/drawing/2014/main" val="2413561249"/>
                    </a:ext>
                  </a:extLst>
                </a:gridCol>
                <a:gridCol w="2200645">
                  <a:extLst>
                    <a:ext uri="{9D8B030D-6E8A-4147-A177-3AD203B41FA5}">
                      <a16:colId xmlns:a16="http://schemas.microsoft.com/office/drawing/2014/main" val="789350906"/>
                    </a:ext>
                  </a:extLst>
                </a:gridCol>
                <a:gridCol w="923925">
                  <a:extLst>
                    <a:ext uri="{9D8B030D-6E8A-4147-A177-3AD203B41FA5}">
                      <a16:colId xmlns:a16="http://schemas.microsoft.com/office/drawing/2014/main" val="3816075878"/>
                    </a:ext>
                  </a:extLst>
                </a:gridCol>
                <a:gridCol w="1343025">
                  <a:extLst>
                    <a:ext uri="{9D8B030D-6E8A-4147-A177-3AD203B41FA5}">
                      <a16:colId xmlns:a16="http://schemas.microsoft.com/office/drawing/2014/main" val="3750057017"/>
                    </a:ext>
                  </a:extLst>
                </a:gridCol>
                <a:gridCol w="3152775">
                  <a:extLst>
                    <a:ext uri="{9D8B030D-6E8A-4147-A177-3AD203B41FA5}">
                      <a16:colId xmlns:a16="http://schemas.microsoft.com/office/drawing/2014/main" val="2830109091"/>
                    </a:ext>
                  </a:extLst>
                </a:gridCol>
                <a:gridCol w="3468342">
                  <a:extLst>
                    <a:ext uri="{9D8B030D-6E8A-4147-A177-3AD203B41FA5}">
                      <a16:colId xmlns:a16="http://schemas.microsoft.com/office/drawing/2014/main" val="2395003885"/>
                    </a:ext>
                  </a:extLst>
                </a:gridCol>
              </a:tblGrid>
              <a:tr h="666395">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YEAR</a:t>
                      </a:r>
                    </a:p>
                  </a:txBody>
                  <a:tcPr>
                    <a:solidFill>
                      <a:schemeClr val="accent2"/>
                    </a:solidFill>
                  </a:tcPr>
                </a:tc>
                <a:tc>
                  <a:txBody>
                    <a:bodyPr/>
                    <a:lstStyle/>
                    <a:p>
                      <a:pPr algn="ctr"/>
                      <a:r>
                        <a:rPr lang="en-IN" dirty="0"/>
                        <a:t>AUTHOR</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4362805">
                <a:tc>
                  <a:txBody>
                    <a:bodyPr/>
                    <a:lstStyle/>
                    <a:p>
                      <a:pPr algn="just"/>
                      <a:r>
                        <a:rPr lang="en-IN" dirty="0"/>
                        <a:t>2.</a:t>
                      </a:r>
                    </a:p>
                  </a:txBody>
                  <a:tcPr>
                    <a:solidFill>
                      <a:schemeClr val="accent2">
                        <a:lumMod val="20000"/>
                        <a:lumOff val="80000"/>
                      </a:schemeClr>
                    </a:solidFill>
                  </a:tcPr>
                </a:tc>
                <a:tc>
                  <a:txBody>
                    <a:bodyPr/>
                    <a:lstStyle/>
                    <a:p>
                      <a:pPr algn="just"/>
                      <a:r>
                        <a:rPr lang="en-US" dirty="0"/>
                        <a:t>A privacy-preserving Internet of Things device management scheme based on blockchain </a:t>
                      </a:r>
                      <a:r>
                        <a:rPr lang="en-US" b="1" u="none" baseline="30000" dirty="0"/>
                        <a:t>2</a:t>
                      </a:r>
                    </a:p>
                    <a:p>
                      <a:pPr algn="just"/>
                      <a:endParaRPr lang="en-US" dirty="0"/>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2018 (International Journal of Distributed Sensor Networks, Vol. 14(11)</a:t>
                      </a:r>
                    </a:p>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a:t>
                      </a:r>
                    </a:p>
                    <a:p>
                      <a:pPr algn="just"/>
                      <a:endParaRPr lang="en-IN" dirty="0"/>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err="1"/>
                        <a:t>Qingsu</a:t>
                      </a:r>
                      <a:r>
                        <a:rPr lang="en-US" dirty="0"/>
                        <a:t> He, Yu Xu, </a:t>
                      </a:r>
                      <a:r>
                        <a:rPr lang="en-US" dirty="0" err="1"/>
                        <a:t>Zhoubin</a:t>
                      </a:r>
                      <a:r>
                        <a:rPr lang="en-US" dirty="0"/>
                        <a:t> Liu </a:t>
                      </a:r>
                      <a:r>
                        <a:rPr lang="en-US" dirty="0" err="1"/>
                        <a:t>Jinhong</a:t>
                      </a:r>
                      <a:r>
                        <a:rPr lang="en-US" dirty="0"/>
                        <a:t> </a:t>
                      </a:r>
                      <a:r>
                        <a:rPr lang="en-US" dirty="0" err="1"/>
                        <a:t>He,You</a:t>
                      </a:r>
                      <a:r>
                        <a:rPr lang="en-US" dirty="0"/>
                        <a:t> Sun, and Rui Zhang</a:t>
                      </a:r>
                    </a:p>
                    <a:p>
                      <a:pPr algn="just"/>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The policies are posted on the block chain, so it is visible to all the users, and it can avoid the third-party ultra vires.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can easily realize the transfer of access rights without the need for the involvement of resource owners and make the authority management more flexible.</a:t>
                      </a:r>
                    </a:p>
                    <a:p>
                      <a:pPr algn="just"/>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No block chain system can support time bound and attribute based access with high efficiency.</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Very difficult to directly establish trust between two strange entities without a third-party center.</a:t>
                      </a:r>
                      <a:endParaRPr lang="en-IN" dirty="0"/>
                    </a:p>
                    <a:p>
                      <a:pPr algn="just"/>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132537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247650" y="157153"/>
            <a:ext cx="11543664" cy="642948"/>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5</a:t>
            </a:fld>
            <a:endParaRPr lang="en-US" dirty="0"/>
          </a:p>
        </p:txBody>
      </p:sp>
      <p:graphicFrame>
        <p:nvGraphicFramePr>
          <p:cNvPr id="6" name="Table 2">
            <a:extLst>
              <a:ext uri="{FF2B5EF4-FFF2-40B4-BE49-F238E27FC236}">
                <a16:creationId xmlns:a16="http://schemas.microsoft.com/office/drawing/2014/main" id="{EE0D31AE-DFCB-4B0E-AAA3-9C7F81AE3814}"/>
              </a:ext>
            </a:extLst>
          </p:cNvPr>
          <p:cNvGraphicFramePr>
            <a:graphicFrameLocks noGrp="1"/>
          </p:cNvGraphicFramePr>
          <p:nvPr/>
        </p:nvGraphicFramePr>
        <p:xfrm>
          <a:off x="198783" y="1736726"/>
          <a:ext cx="11794434" cy="3911599"/>
        </p:xfrm>
        <a:graphic>
          <a:graphicData uri="http://schemas.openxmlformats.org/drawingml/2006/table">
            <a:tbl>
              <a:tblPr firstRow="1" bandRow="1">
                <a:tableStyleId>{5C22544A-7EE6-4342-B048-85BDC9FD1C3A}</a:tableStyleId>
              </a:tblPr>
              <a:tblGrid>
                <a:gridCol w="829917">
                  <a:extLst>
                    <a:ext uri="{9D8B030D-6E8A-4147-A177-3AD203B41FA5}">
                      <a16:colId xmlns:a16="http://schemas.microsoft.com/office/drawing/2014/main" val="2413561249"/>
                    </a:ext>
                  </a:extLst>
                </a:gridCol>
                <a:gridCol w="2200275">
                  <a:extLst>
                    <a:ext uri="{9D8B030D-6E8A-4147-A177-3AD203B41FA5}">
                      <a16:colId xmlns:a16="http://schemas.microsoft.com/office/drawing/2014/main" val="789350906"/>
                    </a:ext>
                  </a:extLst>
                </a:gridCol>
                <a:gridCol w="809625">
                  <a:extLst>
                    <a:ext uri="{9D8B030D-6E8A-4147-A177-3AD203B41FA5}">
                      <a16:colId xmlns:a16="http://schemas.microsoft.com/office/drawing/2014/main" val="3816075878"/>
                    </a:ext>
                  </a:extLst>
                </a:gridCol>
                <a:gridCol w="1333500">
                  <a:extLst>
                    <a:ext uri="{9D8B030D-6E8A-4147-A177-3AD203B41FA5}">
                      <a16:colId xmlns:a16="http://schemas.microsoft.com/office/drawing/2014/main" val="3750057017"/>
                    </a:ext>
                  </a:extLst>
                </a:gridCol>
                <a:gridCol w="3152775">
                  <a:extLst>
                    <a:ext uri="{9D8B030D-6E8A-4147-A177-3AD203B41FA5}">
                      <a16:colId xmlns:a16="http://schemas.microsoft.com/office/drawing/2014/main" val="2830109091"/>
                    </a:ext>
                  </a:extLst>
                </a:gridCol>
                <a:gridCol w="3468342">
                  <a:extLst>
                    <a:ext uri="{9D8B030D-6E8A-4147-A177-3AD203B41FA5}">
                      <a16:colId xmlns:a16="http://schemas.microsoft.com/office/drawing/2014/main" val="2395003885"/>
                    </a:ext>
                  </a:extLst>
                </a:gridCol>
              </a:tblGrid>
              <a:tr h="692759">
                <a:tc>
                  <a:txBody>
                    <a:bodyPr/>
                    <a:lstStyle/>
                    <a:p>
                      <a:pPr algn="ctr"/>
                      <a:r>
                        <a:rPr lang="en-IN" sz="2000" dirty="0"/>
                        <a:t>S.NO</a:t>
                      </a:r>
                    </a:p>
                  </a:txBody>
                  <a:tcPr>
                    <a:solidFill>
                      <a:schemeClr val="accent2"/>
                    </a:solidFill>
                  </a:tcPr>
                </a:tc>
                <a:tc>
                  <a:txBody>
                    <a:bodyPr/>
                    <a:lstStyle/>
                    <a:p>
                      <a:pPr algn="ctr"/>
                      <a:r>
                        <a:rPr lang="en-IN" sz="2000" dirty="0"/>
                        <a:t>TITLE</a:t>
                      </a:r>
                    </a:p>
                  </a:txBody>
                  <a:tcPr>
                    <a:solidFill>
                      <a:schemeClr val="accent2"/>
                    </a:solidFill>
                  </a:tcPr>
                </a:tc>
                <a:tc>
                  <a:txBody>
                    <a:bodyPr/>
                    <a:lstStyle/>
                    <a:p>
                      <a:pPr algn="ctr"/>
                      <a:r>
                        <a:rPr lang="en-IN" sz="2000" dirty="0"/>
                        <a:t>YEAR</a:t>
                      </a:r>
                    </a:p>
                  </a:txBody>
                  <a:tcPr>
                    <a:solidFill>
                      <a:schemeClr val="accent2"/>
                    </a:solidFill>
                  </a:tcPr>
                </a:tc>
                <a:tc>
                  <a:txBody>
                    <a:bodyPr/>
                    <a:lstStyle/>
                    <a:p>
                      <a:pPr algn="ctr"/>
                      <a:r>
                        <a:rPr lang="en-IN" sz="2000" dirty="0"/>
                        <a:t>AUTHOR</a:t>
                      </a:r>
                    </a:p>
                  </a:txBody>
                  <a:tcPr>
                    <a:solidFill>
                      <a:schemeClr val="accent2"/>
                    </a:solidFill>
                  </a:tcPr>
                </a:tc>
                <a:tc>
                  <a:txBody>
                    <a:bodyPr/>
                    <a:lstStyle/>
                    <a:p>
                      <a:pPr algn="ctr"/>
                      <a:r>
                        <a:rPr lang="en-IN" sz="2000" dirty="0"/>
                        <a:t>INFERENCE</a:t>
                      </a:r>
                    </a:p>
                  </a:txBody>
                  <a:tcPr>
                    <a:solidFill>
                      <a:schemeClr val="accent2"/>
                    </a:solidFill>
                  </a:tcPr>
                </a:tc>
                <a:tc>
                  <a:txBody>
                    <a:bodyPr/>
                    <a:lstStyle/>
                    <a:p>
                      <a:pPr algn="ctr"/>
                      <a:r>
                        <a:rPr lang="en-IN" sz="2000" dirty="0"/>
                        <a:t>DRAWBACK</a:t>
                      </a:r>
                    </a:p>
                  </a:txBody>
                  <a:tcPr>
                    <a:solidFill>
                      <a:schemeClr val="accent2"/>
                    </a:solidFill>
                  </a:tcPr>
                </a:tc>
                <a:extLst>
                  <a:ext uri="{0D108BD9-81ED-4DB2-BD59-A6C34878D82A}">
                    <a16:rowId xmlns:a16="http://schemas.microsoft.com/office/drawing/2014/main" val="3264900808"/>
                  </a:ext>
                </a:extLst>
              </a:tr>
              <a:tr h="3218840">
                <a:tc>
                  <a:txBody>
                    <a:bodyPr/>
                    <a:lstStyle/>
                    <a:p>
                      <a:pPr algn="just"/>
                      <a:r>
                        <a:rPr lang="en-IN" sz="2000" dirty="0"/>
                        <a:t>3.</a:t>
                      </a:r>
                    </a:p>
                  </a:txBody>
                  <a:tcPr>
                    <a:solidFill>
                      <a:schemeClr val="accent2">
                        <a:lumMod val="20000"/>
                        <a:lumOff val="80000"/>
                      </a:schemeClr>
                    </a:solidFill>
                  </a:tcPr>
                </a:tc>
                <a:tc>
                  <a:txBody>
                    <a:bodyPr/>
                    <a:lstStyle/>
                    <a:p>
                      <a:pPr algn="just"/>
                      <a:r>
                        <a:rPr lang="en-US" sz="2000" dirty="0"/>
                        <a:t>Applications of Blockchains in the Internet of Things: A Comprehensive Survey </a:t>
                      </a:r>
                      <a:r>
                        <a:rPr lang="en-US" sz="2000" b="1" baseline="30000" dirty="0"/>
                        <a:t>3</a:t>
                      </a:r>
                    </a:p>
                    <a:p>
                      <a:pPr algn="just"/>
                      <a:endParaRPr lang="en-US" sz="2000" dirty="0"/>
                    </a:p>
                  </a:txBody>
                  <a:tcPr>
                    <a:solidFill>
                      <a:schemeClr val="accent2">
                        <a:lumMod val="20000"/>
                        <a:lumOff val="80000"/>
                      </a:schemeClr>
                    </a:solidFill>
                  </a:tcPr>
                </a:tc>
                <a:tc>
                  <a:txBody>
                    <a:bodyPr/>
                    <a:lstStyle/>
                    <a:p>
                      <a:pPr algn="just"/>
                      <a:r>
                        <a:rPr lang="en-US" sz="2000" dirty="0"/>
                        <a:t>2017</a:t>
                      </a:r>
                    </a:p>
                    <a:p>
                      <a:pPr algn="just"/>
                      <a:r>
                        <a:rPr lang="en-IN" sz="1800" dirty="0"/>
                        <a:t>(</a:t>
                      </a:r>
                      <a:r>
                        <a:rPr lang="en-US" sz="1800" dirty="0"/>
                        <a:t>The University of New South Wales (UNSW)</a:t>
                      </a:r>
                      <a:r>
                        <a:rPr lang="en-IN" sz="1800" dirty="0"/>
                        <a:t>)</a:t>
                      </a:r>
                    </a:p>
                  </a:txBody>
                  <a:tcPr>
                    <a:solidFill>
                      <a:schemeClr val="accent2">
                        <a:lumMod val="20000"/>
                        <a:lumOff val="80000"/>
                      </a:schemeClr>
                    </a:solidFill>
                  </a:tcPr>
                </a:tc>
                <a:tc>
                  <a:txBody>
                    <a:bodyPr/>
                    <a:lstStyle/>
                    <a:p>
                      <a:pPr algn="just"/>
                      <a:r>
                        <a:rPr lang="en-US" sz="2000" dirty="0"/>
                        <a:t>Ali </a:t>
                      </a:r>
                      <a:r>
                        <a:rPr lang="en-US" sz="2000" dirty="0" err="1"/>
                        <a:t>Dorri</a:t>
                      </a:r>
                      <a:r>
                        <a:rPr lang="en-US" sz="2000" dirty="0"/>
                        <a:t>, Salil S. </a:t>
                      </a:r>
                      <a:r>
                        <a:rPr lang="en-US" sz="2000" dirty="0" err="1"/>
                        <a:t>Kanhere</a:t>
                      </a:r>
                      <a:r>
                        <a:rPr lang="en-US" sz="2000" dirty="0"/>
                        <a:t>, and Raja </a:t>
                      </a:r>
                      <a:r>
                        <a:rPr lang="en-US" sz="2000" dirty="0" err="1"/>
                        <a:t>Jurdak</a:t>
                      </a:r>
                      <a:endParaRPr lang="en-US" sz="2000" dirty="0"/>
                    </a:p>
                  </a:txBody>
                  <a:tcPr>
                    <a:solidFill>
                      <a:schemeClr val="accent2">
                        <a:lumMod val="20000"/>
                        <a:lumOff val="80000"/>
                      </a:schemeClr>
                    </a:solidFill>
                  </a:tcPr>
                </a:tc>
                <a:tc>
                  <a:txBody>
                    <a:bodyPr/>
                    <a:lstStyle/>
                    <a:p>
                      <a:pPr marL="342900" indent="-342900" algn="just">
                        <a:buFont typeface="Arial" panose="020B0604020202020204" pitchFamily="34" charset="0"/>
                        <a:buChar char="•"/>
                      </a:pPr>
                      <a:r>
                        <a:rPr lang="en-US" sz="2000" dirty="0"/>
                        <a:t>Achieve decentralization, security and auditability.</a:t>
                      </a:r>
                    </a:p>
                    <a:p>
                      <a:pPr marL="0" indent="0" algn="just">
                        <a:buFont typeface="Arial" panose="020B0604020202020204" pitchFamily="34" charset="0"/>
                        <a:buNone/>
                      </a:pPr>
                      <a:endParaRPr lang="en-US" sz="2000" dirty="0"/>
                    </a:p>
                    <a:p>
                      <a:pPr marL="342900" indent="-342900" algn="just">
                        <a:buFont typeface="Arial" panose="020B0604020202020204" pitchFamily="34" charset="0"/>
                        <a:buChar char="•"/>
                      </a:pPr>
                      <a:r>
                        <a:rPr lang="en-US" sz="2000" dirty="0"/>
                        <a:t>The trustless network environment of  block chains allow secure micro-transactions for IOT services and data.</a:t>
                      </a:r>
                    </a:p>
                    <a:p>
                      <a:pPr algn="just"/>
                      <a:endParaRPr lang="en-IN" sz="2000" dirty="0"/>
                    </a:p>
                  </a:txBody>
                  <a:tcPr>
                    <a:solidFill>
                      <a:schemeClr val="accent2">
                        <a:lumMod val="20000"/>
                        <a:lumOff val="80000"/>
                      </a:schemeClr>
                    </a:solidFill>
                  </a:tcPr>
                </a:tc>
                <a:tc>
                  <a:txBody>
                    <a:bodyPr/>
                    <a:lstStyle/>
                    <a:p>
                      <a:pPr marL="342900" indent="-342900" algn="just">
                        <a:buFont typeface="Arial" panose="020B0604020202020204" pitchFamily="34" charset="0"/>
                        <a:buChar char="•"/>
                      </a:pPr>
                      <a:r>
                        <a:rPr lang="en-US" sz="2000" dirty="0"/>
                        <a:t>High server maintenance costs.</a:t>
                      </a:r>
                    </a:p>
                    <a:p>
                      <a:pPr marL="0" indent="0" algn="just">
                        <a:buFont typeface="Arial" panose="020B0604020202020204" pitchFamily="34" charset="0"/>
                        <a:buNone/>
                      </a:pPr>
                      <a:endParaRPr lang="en-US" sz="2000" dirty="0"/>
                    </a:p>
                    <a:p>
                      <a:pPr marL="342900" indent="-342900" algn="just">
                        <a:buFont typeface="Arial" panose="020B0604020202020204" pitchFamily="34" charset="0"/>
                        <a:buChar char="•"/>
                      </a:pPr>
                      <a:r>
                        <a:rPr lang="en-US" sz="2000" dirty="0"/>
                        <a:t>Centralized server has the risk of  being deleted or tampered with.</a:t>
                      </a:r>
                    </a:p>
                    <a:p>
                      <a:pPr algn="just"/>
                      <a:endParaRPr lang="en-IN" sz="2000"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127830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291148" y="220623"/>
            <a:ext cx="11609704" cy="623898"/>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6</a:t>
            </a:fld>
            <a:endParaRPr lang="en-US" dirty="0"/>
          </a:p>
        </p:txBody>
      </p:sp>
      <p:graphicFrame>
        <p:nvGraphicFramePr>
          <p:cNvPr id="5" name="Table 2">
            <a:extLst>
              <a:ext uri="{FF2B5EF4-FFF2-40B4-BE49-F238E27FC236}">
                <a16:creationId xmlns:a16="http://schemas.microsoft.com/office/drawing/2014/main" id="{C196D291-0BD5-4495-9723-33883CBCE607}"/>
              </a:ext>
            </a:extLst>
          </p:cNvPr>
          <p:cNvGraphicFramePr>
            <a:graphicFrameLocks noGrp="1"/>
          </p:cNvGraphicFramePr>
          <p:nvPr>
            <p:extLst>
              <p:ext uri="{D42A27DB-BD31-4B8C-83A1-F6EECF244321}">
                <p14:modId xmlns:p14="http://schemas.microsoft.com/office/powerpoint/2010/main" val="850165896"/>
              </p:ext>
            </p:extLst>
          </p:nvPr>
        </p:nvGraphicFramePr>
        <p:xfrm>
          <a:off x="198783" y="1123950"/>
          <a:ext cx="11794434" cy="4752975"/>
        </p:xfrm>
        <a:graphic>
          <a:graphicData uri="http://schemas.openxmlformats.org/drawingml/2006/table">
            <a:tbl>
              <a:tblPr firstRow="1" bandRow="1">
                <a:tableStyleId>{5C22544A-7EE6-4342-B048-85BDC9FD1C3A}</a:tableStyleId>
              </a:tblPr>
              <a:tblGrid>
                <a:gridCol w="705722">
                  <a:extLst>
                    <a:ext uri="{9D8B030D-6E8A-4147-A177-3AD203B41FA5}">
                      <a16:colId xmlns:a16="http://schemas.microsoft.com/office/drawing/2014/main" val="2413561249"/>
                    </a:ext>
                  </a:extLst>
                </a:gridCol>
                <a:gridCol w="2200645">
                  <a:extLst>
                    <a:ext uri="{9D8B030D-6E8A-4147-A177-3AD203B41FA5}">
                      <a16:colId xmlns:a16="http://schemas.microsoft.com/office/drawing/2014/main" val="789350906"/>
                    </a:ext>
                  </a:extLst>
                </a:gridCol>
                <a:gridCol w="1400175">
                  <a:extLst>
                    <a:ext uri="{9D8B030D-6E8A-4147-A177-3AD203B41FA5}">
                      <a16:colId xmlns:a16="http://schemas.microsoft.com/office/drawing/2014/main" val="3816075878"/>
                    </a:ext>
                  </a:extLst>
                </a:gridCol>
                <a:gridCol w="1019175">
                  <a:extLst>
                    <a:ext uri="{9D8B030D-6E8A-4147-A177-3AD203B41FA5}">
                      <a16:colId xmlns:a16="http://schemas.microsoft.com/office/drawing/2014/main" val="3750057017"/>
                    </a:ext>
                  </a:extLst>
                </a:gridCol>
                <a:gridCol w="3048000">
                  <a:extLst>
                    <a:ext uri="{9D8B030D-6E8A-4147-A177-3AD203B41FA5}">
                      <a16:colId xmlns:a16="http://schemas.microsoft.com/office/drawing/2014/main" val="2830109091"/>
                    </a:ext>
                  </a:extLst>
                </a:gridCol>
                <a:gridCol w="3420717">
                  <a:extLst>
                    <a:ext uri="{9D8B030D-6E8A-4147-A177-3AD203B41FA5}">
                      <a16:colId xmlns:a16="http://schemas.microsoft.com/office/drawing/2014/main" val="2395003885"/>
                    </a:ext>
                  </a:extLst>
                </a:gridCol>
              </a:tblGrid>
              <a:tr h="629794">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YEAR</a:t>
                      </a:r>
                    </a:p>
                  </a:txBody>
                  <a:tcPr>
                    <a:solidFill>
                      <a:schemeClr val="accent2"/>
                    </a:solidFill>
                  </a:tcPr>
                </a:tc>
                <a:tc>
                  <a:txBody>
                    <a:bodyPr/>
                    <a:lstStyle/>
                    <a:p>
                      <a:pPr algn="ctr"/>
                      <a:r>
                        <a:rPr lang="en-IN" dirty="0"/>
                        <a:t>AUTHOR</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4123181">
                <a:tc>
                  <a:txBody>
                    <a:bodyPr/>
                    <a:lstStyle/>
                    <a:p>
                      <a:pPr algn="just"/>
                      <a:r>
                        <a:rPr lang="en-IN" dirty="0"/>
                        <a:t>4.</a:t>
                      </a:r>
                    </a:p>
                  </a:txBody>
                  <a:tcPr>
                    <a:solidFill>
                      <a:schemeClr val="accent2">
                        <a:lumMod val="20000"/>
                        <a:lumOff val="80000"/>
                      </a:schemeClr>
                    </a:solidFill>
                  </a:tcPr>
                </a:tc>
                <a:tc>
                  <a:txBody>
                    <a:bodyPr/>
                    <a:lstStyle/>
                    <a:p>
                      <a:pPr algn="just"/>
                      <a:r>
                        <a:rPr lang="en-US" dirty="0"/>
                        <a:t>ETHEREUM: A SECURE DECENTRALISED GENERALISED TRANSACTION LEDGER EIP-150 REVISION (1e18248 - 2017-04-12) </a:t>
                      </a:r>
                      <a:r>
                        <a:rPr lang="en-US" b="1" baseline="30000" dirty="0"/>
                        <a:t>4</a:t>
                      </a:r>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2017 </a:t>
                      </a:r>
                    </a:p>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a:t>
                      </a:r>
                      <a:r>
                        <a:rPr lang="en-IN" dirty="0"/>
                        <a:t>FOUNDER, ETHEREUM &amp; ETHCORE </a:t>
                      </a:r>
                      <a:r>
                        <a:rPr lang="en-US" dirty="0"/>
                        <a:t>)</a:t>
                      </a:r>
                    </a:p>
                    <a:p>
                      <a:pPr algn="just"/>
                      <a:endParaRPr lang="en-IN" dirty="0"/>
                    </a:p>
                  </a:txBody>
                  <a:tcPr>
                    <a:solidFill>
                      <a:schemeClr val="accent2">
                        <a:lumMod val="20000"/>
                        <a:lumOff val="80000"/>
                      </a:schemeClr>
                    </a:solidFill>
                  </a:tcPr>
                </a:tc>
                <a:tc>
                  <a:txBody>
                    <a:bodyPr/>
                    <a:lstStyle/>
                    <a:p>
                      <a:pPr algn="just"/>
                      <a:r>
                        <a:rPr lang="en-US" dirty="0"/>
                        <a:t>DR. GAVIN WOOD</a:t>
                      </a:r>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It is possible to use the internet to make a decentralized value-transfer system, shared across the world and virtually free to use.</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Ethereum is an specialized version of a cryptographically secure, transaction-based state machine. </a:t>
                      </a:r>
                    </a:p>
                    <a:p>
                      <a:pPr algn="just"/>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It has too many platforms. It is the biggest minus of this crypto money. </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There are can be some breakdowns in the system. In order to upgrade the project to a new level, this block chain will switch from being Proof of Work to Proof of Stake.</a:t>
                      </a:r>
                    </a:p>
                    <a:p>
                      <a:pPr algn="just"/>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4226138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266700" y="262283"/>
            <a:ext cx="11658600" cy="565978"/>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7</a:t>
            </a:fld>
            <a:endParaRPr lang="en-US" dirty="0"/>
          </a:p>
        </p:txBody>
      </p:sp>
      <p:graphicFrame>
        <p:nvGraphicFramePr>
          <p:cNvPr id="7" name="Table 2">
            <a:extLst>
              <a:ext uri="{FF2B5EF4-FFF2-40B4-BE49-F238E27FC236}">
                <a16:creationId xmlns:a16="http://schemas.microsoft.com/office/drawing/2014/main" id="{ACC999D3-8A53-4AA7-A122-1591BC5EDD08}"/>
              </a:ext>
            </a:extLst>
          </p:cNvPr>
          <p:cNvGraphicFramePr>
            <a:graphicFrameLocks noGrp="1"/>
          </p:cNvGraphicFramePr>
          <p:nvPr>
            <p:extLst>
              <p:ext uri="{D42A27DB-BD31-4B8C-83A1-F6EECF244321}">
                <p14:modId xmlns:p14="http://schemas.microsoft.com/office/powerpoint/2010/main" val="300131364"/>
              </p:ext>
            </p:extLst>
          </p:nvPr>
        </p:nvGraphicFramePr>
        <p:xfrm>
          <a:off x="198783" y="1123950"/>
          <a:ext cx="11794434" cy="5110354"/>
        </p:xfrm>
        <a:graphic>
          <a:graphicData uri="http://schemas.openxmlformats.org/drawingml/2006/table">
            <a:tbl>
              <a:tblPr firstRow="1" bandRow="1">
                <a:tableStyleId>{5C22544A-7EE6-4342-B048-85BDC9FD1C3A}</a:tableStyleId>
              </a:tblPr>
              <a:tblGrid>
                <a:gridCol w="705722">
                  <a:extLst>
                    <a:ext uri="{9D8B030D-6E8A-4147-A177-3AD203B41FA5}">
                      <a16:colId xmlns:a16="http://schemas.microsoft.com/office/drawing/2014/main" val="2413561249"/>
                    </a:ext>
                  </a:extLst>
                </a:gridCol>
                <a:gridCol w="2114920">
                  <a:extLst>
                    <a:ext uri="{9D8B030D-6E8A-4147-A177-3AD203B41FA5}">
                      <a16:colId xmlns:a16="http://schemas.microsoft.com/office/drawing/2014/main" val="789350906"/>
                    </a:ext>
                  </a:extLst>
                </a:gridCol>
                <a:gridCol w="962025">
                  <a:extLst>
                    <a:ext uri="{9D8B030D-6E8A-4147-A177-3AD203B41FA5}">
                      <a16:colId xmlns:a16="http://schemas.microsoft.com/office/drawing/2014/main" val="3816075878"/>
                    </a:ext>
                  </a:extLst>
                </a:gridCol>
                <a:gridCol w="1390650">
                  <a:extLst>
                    <a:ext uri="{9D8B030D-6E8A-4147-A177-3AD203B41FA5}">
                      <a16:colId xmlns:a16="http://schemas.microsoft.com/office/drawing/2014/main" val="3750057017"/>
                    </a:ext>
                  </a:extLst>
                </a:gridCol>
                <a:gridCol w="3152775">
                  <a:extLst>
                    <a:ext uri="{9D8B030D-6E8A-4147-A177-3AD203B41FA5}">
                      <a16:colId xmlns:a16="http://schemas.microsoft.com/office/drawing/2014/main" val="2830109091"/>
                    </a:ext>
                  </a:extLst>
                </a:gridCol>
                <a:gridCol w="3468342">
                  <a:extLst>
                    <a:ext uri="{9D8B030D-6E8A-4147-A177-3AD203B41FA5}">
                      <a16:colId xmlns:a16="http://schemas.microsoft.com/office/drawing/2014/main" val="2395003885"/>
                    </a:ext>
                  </a:extLst>
                </a:gridCol>
              </a:tblGrid>
              <a:tr h="629794">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YEAR</a:t>
                      </a:r>
                    </a:p>
                  </a:txBody>
                  <a:tcPr>
                    <a:solidFill>
                      <a:schemeClr val="accent2"/>
                    </a:solidFill>
                  </a:tcPr>
                </a:tc>
                <a:tc>
                  <a:txBody>
                    <a:bodyPr/>
                    <a:lstStyle/>
                    <a:p>
                      <a:pPr algn="ctr"/>
                      <a:r>
                        <a:rPr lang="en-IN" dirty="0"/>
                        <a:t>AUTHOR</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4123181">
                <a:tc>
                  <a:txBody>
                    <a:bodyPr/>
                    <a:lstStyle/>
                    <a:p>
                      <a:pPr algn="just"/>
                      <a:r>
                        <a:rPr lang="en-IN" dirty="0"/>
                        <a:t>5.</a:t>
                      </a:r>
                    </a:p>
                  </a:txBody>
                  <a:tcPr>
                    <a:solidFill>
                      <a:schemeClr val="accent2">
                        <a:lumMod val="20000"/>
                        <a:lumOff val="80000"/>
                      </a:schemeClr>
                    </a:solidFill>
                  </a:tcPr>
                </a:tc>
                <a:tc>
                  <a:txBody>
                    <a:bodyPr/>
                    <a:lstStyle/>
                    <a:p>
                      <a:pPr algn="just"/>
                      <a:r>
                        <a:rPr lang="en-US" dirty="0"/>
                        <a:t>First purpose built protocol for supply chains based on blockchain</a:t>
                      </a:r>
                      <a:r>
                        <a:rPr lang="en-US" b="1" baseline="30000" dirty="0"/>
                        <a:t>5</a:t>
                      </a:r>
                    </a:p>
                  </a:txBody>
                  <a:tcPr>
                    <a:solidFill>
                      <a:schemeClr val="accent2">
                        <a:lumMod val="20000"/>
                        <a:lumOff val="80000"/>
                      </a:schemeClr>
                    </a:solidFill>
                  </a:tcPr>
                </a:tc>
                <a:tc>
                  <a:txBody>
                    <a:bodyPr/>
                    <a:lstStyle/>
                    <a:p>
                      <a:pPr algn="just"/>
                      <a:r>
                        <a:rPr lang="en-IN" dirty="0"/>
                        <a:t>October 5, 2017 v1.0 </a:t>
                      </a:r>
                    </a:p>
                  </a:txBody>
                  <a:tcPr>
                    <a:solidFill>
                      <a:schemeClr val="accent2">
                        <a:lumMod val="20000"/>
                        <a:lumOff val="80000"/>
                      </a:schemeClr>
                    </a:solidFill>
                  </a:tcPr>
                </a:tc>
                <a:tc>
                  <a:txBody>
                    <a:bodyPr/>
                    <a:lstStyle/>
                    <a:p>
                      <a:pPr algn="just"/>
                      <a:r>
                        <a:rPr lang="en-IN" dirty="0" err="1"/>
                        <a:t>Branimir</a:t>
                      </a:r>
                      <a:r>
                        <a:rPr lang="en-IN" dirty="0"/>
                        <a:t> </a:t>
                      </a:r>
                      <a:r>
                        <a:rPr lang="en-IN" dirty="0" err="1"/>
                        <a:t>Rakic</a:t>
                      </a:r>
                      <a:r>
                        <a:rPr lang="en-IN" dirty="0"/>
                        <a:t> MSc, </a:t>
                      </a:r>
                      <a:r>
                        <a:rPr lang="en-IN" dirty="0" err="1"/>
                        <a:t>Tomaz</a:t>
                      </a:r>
                      <a:r>
                        <a:rPr lang="en-IN" dirty="0"/>
                        <a:t> </a:t>
                      </a:r>
                      <a:r>
                        <a:rPr lang="en-IN" dirty="0" err="1"/>
                        <a:t>Levak</a:t>
                      </a:r>
                      <a:r>
                        <a:rPr lang="en-IN" dirty="0"/>
                        <a:t>, </a:t>
                      </a:r>
                      <a:r>
                        <a:rPr lang="en-IN" dirty="0" err="1"/>
                        <a:t>Ziga</a:t>
                      </a:r>
                      <a:r>
                        <a:rPr lang="en-IN" dirty="0"/>
                        <a:t> </a:t>
                      </a:r>
                      <a:r>
                        <a:rPr lang="en-IN" dirty="0" err="1"/>
                        <a:t>Drev</a:t>
                      </a:r>
                      <a:r>
                        <a:rPr lang="en-IN" dirty="0"/>
                        <a:t>, Sava </a:t>
                      </a:r>
                      <a:r>
                        <a:rPr lang="en-IN" dirty="0" err="1"/>
                        <a:t>Savic</a:t>
                      </a:r>
                      <a:r>
                        <a:rPr lang="en-IN" dirty="0"/>
                        <a:t> PhD(c)., Aleksandar </a:t>
                      </a:r>
                      <a:r>
                        <a:rPr lang="en-IN" dirty="0" err="1"/>
                        <a:t>Veljkovic</a:t>
                      </a:r>
                      <a:r>
                        <a:rPr lang="en-IN" dirty="0"/>
                        <a:t> PhD (c). </a:t>
                      </a:r>
                      <a:endParaRPr lang="en-US"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err="1"/>
                        <a:t>OriginTrail</a:t>
                      </a:r>
                      <a:r>
                        <a:rPr lang="en-US" dirty="0"/>
                        <a:t> is a unique solution allowing IT providers in supply chains to set up blockchain supported data sharing in multi-organizational environment. </a:t>
                      </a:r>
                    </a:p>
                    <a:p>
                      <a:pPr marL="285750" indent="-285750" algn="just">
                        <a:buFont typeface="Arial" panose="020B0604020202020204" pitchFamily="34" charset="0"/>
                        <a:buChar char="•"/>
                      </a:pPr>
                      <a:r>
                        <a:rPr lang="en-US" dirty="0"/>
                        <a:t>It helps them build transparency beyond the “one step down, one step up” traceability principle. Furthermore, it improves the integrity of product data and drives efficiencies for stakeholders in food, automotive, </a:t>
                      </a:r>
                      <a:r>
                        <a:rPr lang="en-US" dirty="0" err="1"/>
                        <a:t>pharmaceutical,etc</a:t>
                      </a:r>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There is an emerging ERC223 token specification which improves the ERC20 standard and lowers the cost of token usage </a:t>
                      </a:r>
                    </a:p>
                    <a:p>
                      <a:pPr marL="285750" indent="-285750" algn="just">
                        <a:buFont typeface="Arial" panose="020B0604020202020204" pitchFamily="34" charset="0"/>
                        <a:buChar char="•"/>
                      </a:pPr>
                      <a:r>
                        <a:rPr lang="en-US" dirty="0"/>
                        <a:t> If approved as a standard by the time of token sale, it might become the preferred solution for the Trace token </a:t>
                      </a:r>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4178332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266700" y="262283"/>
            <a:ext cx="11658600" cy="565978"/>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8</a:t>
            </a:fld>
            <a:endParaRPr lang="en-US" dirty="0"/>
          </a:p>
        </p:txBody>
      </p:sp>
      <p:graphicFrame>
        <p:nvGraphicFramePr>
          <p:cNvPr id="7" name="Table 2">
            <a:extLst>
              <a:ext uri="{FF2B5EF4-FFF2-40B4-BE49-F238E27FC236}">
                <a16:creationId xmlns:a16="http://schemas.microsoft.com/office/drawing/2014/main" id="{ACC999D3-8A53-4AA7-A122-1591BC5EDD08}"/>
              </a:ext>
            </a:extLst>
          </p:cNvPr>
          <p:cNvGraphicFramePr>
            <a:graphicFrameLocks noGrp="1"/>
          </p:cNvGraphicFramePr>
          <p:nvPr>
            <p:extLst>
              <p:ext uri="{D42A27DB-BD31-4B8C-83A1-F6EECF244321}">
                <p14:modId xmlns:p14="http://schemas.microsoft.com/office/powerpoint/2010/main" val="4068202929"/>
              </p:ext>
            </p:extLst>
          </p:nvPr>
        </p:nvGraphicFramePr>
        <p:xfrm>
          <a:off x="198783" y="1123950"/>
          <a:ext cx="11794434" cy="5110354"/>
        </p:xfrm>
        <a:graphic>
          <a:graphicData uri="http://schemas.openxmlformats.org/drawingml/2006/table">
            <a:tbl>
              <a:tblPr firstRow="1" bandRow="1">
                <a:tableStyleId>{5C22544A-7EE6-4342-B048-85BDC9FD1C3A}</a:tableStyleId>
              </a:tblPr>
              <a:tblGrid>
                <a:gridCol w="705722">
                  <a:extLst>
                    <a:ext uri="{9D8B030D-6E8A-4147-A177-3AD203B41FA5}">
                      <a16:colId xmlns:a16="http://schemas.microsoft.com/office/drawing/2014/main" val="2413561249"/>
                    </a:ext>
                  </a:extLst>
                </a:gridCol>
                <a:gridCol w="1762495">
                  <a:extLst>
                    <a:ext uri="{9D8B030D-6E8A-4147-A177-3AD203B41FA5}">
                      <a16:colId xmlns:a16="http://schemas.microsoft.com/office/drawing/2014/main" val="789350906"/>
                    </a:ext>
                  </a:extLst>
                </a:gridCol>
                <a:gridCol w="1038225">
                  <a:extLst>
                    <a:ext uri="{9D8B030D-6E8A-4147-A177-3AD203B41FA5}">
                      <a16:colId xmlns:a16="http://schemas.microsoft.com/office/drawing/2014/main" val="3816075878"/>
                    </a:ext>
                  </a:extLst>
                </a:gridCol>
                <a:gridCol w="1781175">
                  <a:extLst>
                    <a:ext uri="{9D8B030D-6E8A-4147-A177-3AD203B41FA5}">
                      <a16:colId xmlns:a16="http://schemas.microsoft.com/office/drawing/2014/main" val="3750057017"/>
                    </a:ext>
                  </a:extLst>
                </a:gridCol>
                <a:gridCol w="3238500">
                  <a:extLst>
                    <a:ext uri="{9D8B030D-6E8A-4147-A177-3AD203B41FA5}">
                      <a16:colId xmlns:a16="http://schemas.microsoft.com/office/drawing/2014/main" val="2830109091"/>
                    </a:ext>
                  </a:extLst>
                </a:gridCol>
                <a:gridCol w="3268317">
                  <a:extLst>
                    <a:ext uri="{9D8B030D-6E8A-4147-A177-3AD203B41FA5}">
                      <a16:colId xmlns:a16="http://schemas.microsoft.com/office/drawing/2014/main" val="2395003885"/>
                    </a:ext>
                  </a:extLst>
                </a:gridCol>
              </a:tblGrid>
              <a:tr h="629794">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YEAR</a:t>
                      </a:r>
                    </a:p>
                  </a:txBody>
                  <a:tcPr>
                    <a:solidFill>
                      <a:schemeClr val="accent2"/>
                    </a:solidFill>
                  </a:tcPr>
                </a:tc>
                <a:tc>
                  <a:txBody>
                    <a:bodyPr/>
                    <a:lstStyle/>
                    <a:p>
                      <a:pPr algn="ctr"/>
                      <a:r>
                        <a:rPr lang="en-IN" dirty="0"/>
                        <a:t>AUTHOR</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4123181">
                <a:tc>
                  <a:txBody>
                    <a:bodyPr/>
                    <a:lstStyle/>
                    <a:p>
                      <a:pPr algn="just"/>
                      <a:r>
                        <a:rPr lang="en-IN" dirty="0"/>
                        <a:t>6.</a:t>
                      </a:r>
                    </a:p>
                  </a:txBody>
                  <a:tcPr>
                    <a:solidFill>
                      <a:schemeClr val="accent2">
                        <a:lumMod val="20000"/>
                        <a:lumOff val="80000"/>
                      </a:schemeClr>
                    </a:solidFill>
                  </a:tcPr>
                </a:tc>
                <a:tc>
                  <a:txBody>
                    <a:bodyPr/>
                    <a:lstStyle/>
                    <a:p>
                      <a:pPr algn="just"/>
                      <a:r>
                        <a:rPr lang="en-US" dirty="0"/>
                        <a:t>Blockchains and Smart Contracts for the Internet of Things</a:t>
                      </a:r>
                      <a:r>
                        <a:rPr lang="en-US" b="1" baseline="30000" dirty="0"/>
                        <a:t>6</a:t>
                      </a:r>
                    </a:p>
                  </a:txBody>
                  <a:tcPr>
                    <a:solidFill>
                      <a:schemeClr val="accent2">
                        <a:lumMod val="20000"/>
                        <a:lumOff val="80000"/>
                      </a:schemeClr>
                    </a:solidFill>
                  </a:tcPr>
                </a:tc>
                <a:tc>
                  <a:txBody>
                    <a:bodyPr/>
                    <a:lstStyle/>
                    <a:p>
                      <a:pPr algn="just"/>
                      <a:r>
                        <a:rPr lang="en-IN" dirty="0"/>
                        <a:t> 2016, (volume 4)</a:t>
                      </a:r>
                    </a:p>
                  </a:txBody>
                  <a:tcPr>
                    <a:solidFill>
                      <a:schemeClr val="accent2">
                        <a:lumMod val="20000"/>
                        <a:lumOff val="80000"/>
                      </a:schemeClr>
                    </a:solidFill>
                  </a:tcPr>
                </a:tc>
                <a:tc>
                  <a:txBody>
                    <a:bodyPr/>
                    <a:lstStyle/>
                    <a:p>
                      <a:pPr algn="just"/>
                      <a:r>
                        <a:rPr lang="en-IN" dirty="0"/>
                        <a:t>KONSTANTINOS CHRISTIDIS, (Graduate Student Member, IEEE), AND MICHAEL DEVETSIKIOTIS, (Fellow, IEEE) Department of Electrical and Computer Engineering, North Carolina State University, Raleigh, NC 27606, USA</a:t>
                      </a:r>
                      <a:endParaRPr lang="en-US"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Facilitates the sharing of services and resources leading to the creation of a marketplace of services between devices </a:t>
                      </a:r>
                    </a:p>
                    <a:p>
                      <a:pPr marL="285750" indent="-285750" algn="just">
                        <a:buFont typeface="Arial" panose="020B0604020202020204" pitchFamily="34" charset="0"/>
                        <a:buChar char="•"/>
                      </a:pPr>
                      <a:r>
                        <a:rPr lang="en-US" dirty="0"/>
                        <a:t>It allows us to automate in a cryptographically verifiable manner several existing, time-consuming workflows</a:t>
                      </a:r>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 Lower transaction processing throughput and higher latencies. </a:t>
                      </a:r>
                    </a:p>
                    <a:p>
                      <a:pPr marL="285750" indent="-285750" algn="just">
                        <a:buFont typeface="Arial" panose="020B0604020202020204" pitchFamily="34" charset="0"/>
                        <a:buChar char="•"/>
                      </a:pPr>
                      <a:r>
                        <a:rPr lang="en-US" dirty="0"/>
                        <a:t>We focus on the scalability aspect of consensus mechanisms, but also touches upon the issue of performance</a:t>
                      </a:r>
                    </a:p>
                    <a:p>
                      <a:pPr marL="285750" indent="-285750" algn="just">
                        <a:buFont typeface="Arial" panose="020B0604020202020204" pitchFamily="34" charset="0"/>
                        <a:buChar char="•"/>
                      </a:pPr>
                      <a:r>
                        <a:rPr lang="en-US" dirty="0"/>
                        <a:t>Maintaining privacy on the blockchain is a complicated issue. </a:t>
                      </a:r>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4170253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409575" y="273790"/>
            <a:ext cx="11315064" cy="602509"/>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9</a:t>
            </a:fld>
            <a:endParaRPr lang="en-US" dirty="0"/>
          </a:p>
        </p:txBody>
      </p:sp>
      <p:graphicFrame>
        <p:nvGraphicFramePr>
          <p:cNvPr id="7" name="Table 2">
            <a:extLst>
              <a:ext uri="{FF2B5EF4-FFF2-40B4-BE49-F238E27FC236}">
                <a16:creationId xmlns:a16="http://schemas.microsoft.com/office/drawing/2014/main" id="{8A6D9E26-97D8-4AF1-85B6-2D8BC8E1A3DE}"/>
              </a:ext>
            </a:extLst>
          </p:cNvPr>
          <p:cNvGraphicFramePr>
            <a:graphicFrameLocks noGrp="1"/>
          </p:cNvGraphicFramePr>
          <p:nvPr>
            <p:extLst>
              <p:ext uri="{D42A27DB-BD31-4B8C-83A1-F6EECF244321}">
                <p14:modId xmlns:p14="http://schemas.microsoft.com/office/powerpoint/2010/main" val="2022387242"/>
              </p:ext>
            </p:extLst>
          </p:nvPr>
        </p:nvGraphicFramePr>
        <p:xfrm>
          <a:off x="904875" y="1495425"/>
          <a:ext cx="10363198" cy="4572000"/>
        </p:xfrm>
        <a:graphic>
          <a:graphicData uri="http://schemas.openxmlformats.org/drawingml/2006/table">
            <a:tbl>
              <a:tblPr firstRow="1" bandRow="1">
                <a:tableStyleId>{5C22544A-7EE6-4342-B048-85BDC9FD1C3A}</a:tableStyleId>
              </a:tblPr>
              <a:tblGrid>
                <a:gridCol w="525067">
                  <a:extLst>
                    <a:ext uri="{9D8B030D-6E8A-4147-A177-3AD203B41FA5}">
                      <a16:colId xmlns:a16="http://schemas.microsoft.com/office/drawing/2014/main" val="2413561249"/>
                    </a:ext>
                  </a:extLst>
                </a:gridCol>
                <a:gridCol w="1637310">
                  <a:extLst>
                    <a:ext uri="{9D8B030D-6E8A-4147-A177-3AD203B41FA5}">
                      <a16:colId xmlns:a16="http://schemas.microsoft.com/office/drawing/2014/main" val="789350906"/>
                    </a:ext>
                  </a:extLst>
                </a:gridCol>
                <a:gridCol w="1637310">
                  <a:extLst>
                    <a:ext uri="{9D8B030D-6E8A-4147-A177-3AD203B41FA5}">
                      <a16:colId xmlns:a16="http://schemas.microsoft.com/office/drawing/2014/main" val="3387421059"/>
                    </a:ext>
                  </a:extLst>
                </a:gridCol>
                <a:gridCol w="1637310">
                  <a:extLst>
                    <a:ext uri="{9D8B030D-6E8A-4147-A177-3AD203B41FA5}">
                      <a16:colId xmlns:a16="http://schemas.microsoft.com/office/drawing/2014/main" val="1758901949"/>
                    </a:ext>
                  </a:extLst>
                </a:gridCol>
                <a:gridCol w="2345708">
                  <a:extLst>
                    <a:ext uri="{9D8B030D-6E8A-4147-A177-3AD203B41FA5}">
                      <a16:colId xmlns:a16="http://schemas.microsoft.com/office/drawing/2014/main" val="2830109091"/>
                    </a:ext>
                  </a:extLst>
                </a:gridCol>
                <a:gridCol w="2580493">
                  <a:extLst>
                    <a:ext uri="{9D8B030D-6E8A-4147-A177-3AD203B41FA5}">
                      <a16:colId xmlns:a16="http://schemas.microsoft.com/office/drawing/2014/main" val="2395003885"/>
                    </a:ext>
                  </a:extLst>
                </a:gridCol>
              </a:tblGrid>
              <a:tr h="511155">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YEAR</a:t>
                      </a:r>
                    </a:p>
                  </a:txBody>
                  <a:tcPr>
                    <a:solidFill>
                      <a:schemeClr val="accent2"/>
                    </a:solidFill>
                  </a:tcPr>
                </a:tc>
                <a:tc>
                  <a:txBody>
                    <a:bodyPr/>
                    <a:lstStyle/>
                    <a:p>
                      <a:pPr algn="ctr"/>
                      <a:r>
                        <a:rPr lang="en-IN" dirty="0"/>
                        <a:t>AUTHOR</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3346470">
                <a:tc>
                  <a:txBody>
                    <a:bodyPr/>
                    <a:lstStyle/>
                    <a:p>
                      <a:pPr algn="just"/>
                      <a:r>
                        <a:rPr lang="en-IN" dirty="0"/>
                        <a:t>7.</a:t>
                      </a:r>
                    </a:p>
                  </a:txBody>
                  <a:tcPr>
                    <a:solidFill>
                      <a:schemeClr val="accent2">
                        <a:lumMod val="20000"/>
                        <a:lumOff val="80000"/>
                      </a:schemeClr>
                    </a:solidFill>
                  </a:tcPr>
                </a:tc>
                <a:tc>
                  <a:txBody>
                    <a:bodyPr/>
                    <a:lstStyle/>
                    <a:p>
                      <a:pPr algn="just"/>
                      <a:r>
                        <a:rPr lang="en-US" dirty="0"/>
                        <a:t>Blockchain Technology Beyond Bitcoin: An Overview </a:t>
                      </a:r>
                      <a:r>
                        <a:rPr lang="en-US" b="1" baseline="30000" dirty="0"/>
                        <a:t>7</a:t>
                      </a:r>
                    </a:p>
                    <a:p>
                      <a:pPr algn="just"/>
                      <a:endParaRPr lang="en-US" dirty="0"/>
                    </a:p>
                    <a:p>
                      <a:pPr algn="just"/>
                      <a:endParaRPr lang="en-US" dirty="0"/>
                    </a:p>
                    <a:p>
                      <a:pPr algn="just"/>
                      <a:r>
                        <a:rPr lang="en-US" dirty="0"/>
                        <a:t> </a:t>
                      </a:r>
                    </a:p>
                    <a:p>
                      <a:pPr algn="just"/>
                      <a:endParaRPr lang="en-US" dirty="0"/>
                    </a:p>
                  </a:txBody>
                  <a:tcPr>
                    <a:solidFill>
                      <a:schemeClr val="accent2">
                        <a:lumMod val="20000"/>
                        <a:lumOff val="80000"/>
                      </a:schemeClr>
                    </a:solidFill>
                  </a:tcPr>
                </a:tc>
                <a:tc>
                  <a:txBody>
                    <a:bodyPr/>
                    <a:lstStyle/>
                    <a:p>
                      <a:pPr algn="just"/>
                      <a:r>
                        <a:rPr lang="en-IN" dirty="0"/>
                        <a:t>2015 (</a:t>
                      </a:r>
                      <a:r>
                        <a:rPr lang="en-US" dirty="0" err="1"/>
                        <a:t>Vestlandsforsking</a:t>
                      </a:r>
                      <a:r>
                        <a:rPr lang="en-US" dirty="0"/>
                        <a:t> (Western Norway Research Institute)</a:t>
                      </a:r>
                      <a:r>
                        <a:rPr lang="en-IN" dirty="0"/>
                        <a:t>)</a:t>
                      </a:r>
                      <a:endParaRPr lang="en-US" dirty="0"/>
                    </a:p>
                  </a:txBody>
                  <a:tcPr>
                    <a:solidFill>
                      <a:schemeClr val="accent2">
                        <a:lumMod val="20000"/>
                        <a:lumOff val="80000"/>
                      </a:schemeClr>
                    </a:solidFill>
                  </a:tcPr>
                </a:tc>
                <a:tc>
                  <a:txBody>
                    <a:bodyPr/>
                    <a:lstStyle/>
                    <a:p>
                      <a:pPr algn="just"/>
                      <a:r>
                        <a:rPr lang="en-IN" dirty="0" err="1"/>
                        <a:t>Svein</a:t>
                      </a:r>
                      <a:r>
                        <a:rPr lang="en-IN" dirty="0"/>
                        <a:t> </a:t>
                      </a:r>
                      <a:r>
                        <a:rPr lang="en-IN" dirty="0" err="1"/>
                        <a:t>Ølnes</a:t>
                      </a:r>
                      <a:endParaRPr lang="en-US"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Provides anonymity, data integrity without intermediary organization.</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Supports digital voting, smart contracts, decentralized exchanges, distributed cloud storage etc.,</a:t>
                      </a:r>
                    </a:p>
                    <a:p>
                      <a:pPr algn="just"/>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Scaling issue  is faced by bitcoin(it process 7 transactions per seconds).</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All the places are not updated to use bitcoins.</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Regularization of  bitcoin by the government.</a:t>
                      </a:r>
                    </a:p>
                    <a:p>
                      <a:pPr algn="just"/>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1334534586"/>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resentation_Win32_LW_v2.potx" id="{3AEEB70B-72AA-432B-B699-7833EBF4B1FE}" vid="{14A49A59-25D4-4203-BE02-DE6939C7C5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3D9F223-918A-45AF-9B53-56AB9E5E2182}">
  <ds:schemaRefs>
    <ds:schemaRef ds:uri="http://schemas.microsoft.com/office/2006/metadata/properties"/>
    <ds:schemaRef ds:uri="http://www.w3.org/2000/xmlns/"/>
    <ds:schemaRef ds:uri="71af3243-3dd4-4a8d-8c0d-dd76da1f02a5"/>
    <ds:schemaRef ds:uri="http://www.w3.org/2001/XMLSchema-instance"/>
    <ds:schemaRef ds:uri="http://schemas.microsoft.com/office/infopath/2007/PartnerControls"/>
  </ds:schemaRefs>
</ds:datastoreItem>
</file>

<file path=customXml/itemProps3.xml><?xml version="1.0" encoding="utf-8"?>
<ds:datastoreItem xmlns:ds="http://schemas.openxmlformats.org/officeDocument/2006/customXml" ds:itemID="{1B7E2D32-4FDD-4266-880C-17595B8014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Facet</Template>
  <TotalTime>603</TotalTime>
  <Words>2677</Words>
  <Application>Microsoft Office PowerPoint</Application>
  <PresentationFormat>Widescreen</PresentationFormat>
  <Paragraphs>386</Paragraphs>
  <Slides>35</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Calibri</vt:lpstr>
      <vt:lpstr>Calibri Light</vt:lpstr>
      <vt:lpstr>Times New Roman</vt:lpstr>
      <vt:lpstr>Wingdings</vt:lpstr>
      <vt:lpstr>Office Theme</vt:lpstr>
      <vt:lpstr>Title  Product Tracking and Tracing    with Decentralised Blockchain</vt:lpstr>
      <vt:lpstr>INTRODUCTION</vt:lpstr>
      <vt:lpstr>LITERATURE SURVEY</vt:lpstr>
      <vt:lpstr>LITERATURE SURVEY</vt:lpstr>
      <vt:lpstr>LITERATURE SURVEY</vt:lpstr>
      <vt:lpstr>LITERATURE SURVEY</vt:lpstr>
      <vt:lpstr>LITERATURE SURVEY</vt:lpstr>
      <vt:lpstr>LITERATURE SURVEY</vt:lpstr>
      <vt:lpstr>LITERATURE SURVEY</vt:lpstr>
      <vt:lpstr>LITERATURE SURVEY</vt:lpstr>
      <vt:lpstr> PROBLEM STATEMENT</vt:lpstr>
      <vt:lpstr>J2EE (JSP, Servlet), JavaScript, HTML, CSS, AJAX. Hibernate Framework MVC Pattern Design Pattern </vt:lpstr>
      <vt:lpstr>SYSTEM ARCHITECTURE</vt:lpstr>
      <vt:lpstr>activity diagram</vt:lpstr>
      <vt:lpstr>Class diagram</vt:lpstr>
      <vt:lpstr>Collaboration diagram</vt:lpstr>
      <vt:lpstr>sequence diagram</vt:lpstr>
      <vt:lpstr>Use case diagram</vt:lpstr>
      <vt:lpstr>DFD Level 0</vt:lpstr>
      <vt:lpstr>DFD Level 2</vt:lpstr>
      <vt:lpstr>Modules</vt:lpstr>
      <vt:lpstr>Modules description</vt:lpstr>
      <vt:lpstr>Modules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 Product Tracking and Tracing with Decentralised Blockchain</dc:title>
  <dc:creator>Deepika Paranthaman</dc:creator>
  <cp:lastModifiedBy>Deepika Paranthaman</cp:lastModifiedBy>
  <cp:revision>74</cp:revision>
  <dcterms:created xsi:type="dcterms:W3CDTF">2021-03-08T07:35:56Z</dcterms:created>
  <dcterms:modified xsi:type="dcterms:W3CDTF">2021-06-19T10:04:31Z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